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68" r:id="rId6"/>
    <p:sldMasterId id="2147483780" r:id="rId7"/>
  </p:sldMasterIdLst>
  <p:notesMasterIdLst>
    <p:notesMasterId r:id="rId31"/>
  </p:notesMasterIdLst>
  <p:sldIdLst>
    <p:sldId id="258" r:id="rId8"/>
    <p:sldId id="319" r:id="rId9"/>
    <p:sldId id="316" r:id="rId10"/>
    <p:sldId id="342" r:id="rId11"/>
    <p:sldId id="343" r:id="rId12"/>
    <p:sldId id="320" r:id="rId13"/>
    <p:sldId id="338" r:id="rId14"/>
    <p:sldId id="339" r:id="rId15"/>
    <p:sldId id="337" r:id="rId16"/>
    <p:sldId id="341" r:id="rId17"/>
    <p:sldId id="321" r:id="rId18"/>
    <p:sldId id="322" r:id="rId19"/>
    <p:sldId id="323" r:id="rId20"/>
    <p:sldId id="344" r:id="rId21"/>
    <p:sldId id="353" r:id="rId22"/>
    <p:sldId id="352" r:id="rId23"/>
    <p:sldId id="350" r:id="rId24"/>
    <p:sldId id="349" r:id="rId25"/>
    <p:sldId id="347" r:id="rId26"/>
    <p:sldId id="346" r:id="rId27"/>
    <p:sldId id="356" r:id="rId28"/>
    <p:sldId id="345" r:id="rId29"/>
    <p:sldId id="357" r:id="rId30"/>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F2CDD8E2-012E-403F-92D1-89BEF089D3C1}" type="datetimeFigureOut">
              <a:rPr lang="en-AU" smtClean="0"/>
              <a:t>10/11/2023</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C62BFF6-7C59-41E6-9E1F-0C6D2489B815}" type="slidenum">
              <a:rPr lang="en-AU" smtClean="0"/>
              <a:t>‹#›</a:t>
            </a:fld>
            <a:endParaRPr lang="en-AU"/>
          </a:p>
        </p:txBody>
      </p:sp>
    </p:spTree>
    <p:extLst>
      <p:ext uri="{BB962C8B-B14F-4D97-AF65-F5344CB8AC3E}">
        <p14:creationId xmlns:p14="http://schemas.microsoft.com/office/powerpoint/2010/main" val="52868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We would like to welcome</a:t>
            </a:r>
            <a:r>
              <a:rPr lang="en-AU" baseline="0"/>
              <a:t> everyone to view this short presentation. Due to the unusual circumstances we find ourselves in, we have been forced to move our traditional face-to-face </a:t>
            </a:r>
            <a:r>
              <a:rPr lang="en-AU" baseline="0" err="1"/>
              <a:t>headstart</a:t>
            </a:r>
            <a:r>
              <a:rPr lang="en-AU" baseline="0"/>
              <a:t> presentation on-line. We hope you find the following information useful and supportive as you navigate your way through those first weeks of starting school with your children.</a:t>
            </a:r>
            <a:endParaRPr lang="en-AU"/>
          </a:p>
        </p:txBody>
      </p:sp>
      <p:sp>
        <p:nvSpPr>
          <p:cNvPr id="4" name="Slide Number Placeholder 3"/>
          <p:cNvSpPr>
            <a:spLocks noGrp="1"/>
          </p:cNvSpPr>
          <p:nvPr>
            <p:ph type="sldNum" sz="quarter" idx="10"/>
          </p:nvPr>
        </p:nvSpPr>
        <p:spPr/>
        <p:txBody>
          <a:bodyPr/>
          <a:lstStyle/>
          <a:p>
            <a:fld id="{6C62BFF6-7C59-41E6-9E1F-0C6D2489B815}" type="slidenum">
              <a:rPr lang="en-AU" smtClean="0"/>
              <a:t>1</a:t>
            </a:fld>
            <a:endParaRPr lang="en-AU"/>
          </a:p>
        </p:txBody>
      </p:sp>
    </p:spTree>
    <p:extLst>
      <p:ext uri="{BB962C8B-B14F-4D97-AF65-F5344CB8AC3E}">
        <p14:creationId xmlns:p14="http://schemas.microsoft.com/office/powerpoint/2010/main" val="69676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FDF30C7C-427D-4F30-A0AE-E4FF707D4FD2}"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82793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a:t>Key Message:</a:t>
            </a:r>
          </a:p>
          <a:p>
            <a:pPr>
              <a:buFont typeface="Arial" pitchFamily="34" charset="0"/>
              <a:buChar char="•"/>
            </a:pPr>
            <a:r>
              <a:rPr lang="en-AU"/>
              <a:t>Knowing that children come with a wide range of experiences, Best Start provides teachers with a continuum (represented by the line and learning journey image)</a:t>
            </a:r>
            <a:r>
              <a:rPr lang="en-AU" baseline="0"/>
              <a:t> to help ensure that we are teaching your child what they need to learn next. </a:t>
            </a:r>
            <a:r>
              <a:rPr lang="en-AU" sz="1200" kern="1200">
                <a:solidFill>
                  <a:schemeClr val="tx1"/>
                </a:solidFill>
                <a:latin typeface="+mn-lt"/>
                <a:ea typeface="+mn-ea"/>
                <a:cs typeface="Arial" pitchFamily="34" charset="0"/>
              </a:rPr>
              <a:t>Through the Best Start process, teachers learn about each child’s school entry skills and understandings in literacy and numeracy.</a:t>
            </a:r>
            <a:endParaRPr lang="en-AU" baseline="0"/>
          </a:p>
          <a:p>
            <a:endParaRPr lang="en-AU" baseline="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11DF3F-2109-4A4C-87BE-034F98925FFC}" type="slidenum">
              <a:rPr lang="en-AU">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139250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aseline="0"/>
              <a:t>To begin, teachers ask children to participate in an assessment (not a test) to work out where they are on their learning journey. </a:t>
            </a:r>
          </a:p>
          <a:p>
            <a:endParaRPr lang="en-AU" baseline="0"/>
          </a:p>
          <a:p>
            <a:pPr>
              <a:buFont typeface="Arial" pitchFamily="34" charset="0"/>
              <a:buNone/>
              <a:defRPr/>
            </a:pPr>
            <a:r>
              <a:rPr lang="en-US" sz="1200" kern="1200">
                <a:solidFill>
                  <a:schemeClr val="tx1"/>
                </a:solidFill>
                <a:latin typeface="+mn-lt"/>
                <a:ea typeface="+mn-ea"/>
                <a:cs typeface="+mn-cs"/>
              </a:rPr>
              <a:t>Teachers ask a series of questions to</a:t>
            </a:r>
            <a:r>
              <a:rPr lang="en-US" sz="1200" kern="1200" baseline="0">
                <a:solidFill>
                  <a:schemeClr val="tx1"/>
                </a:solidFill>
                <a:latin typeface="+mn-lt"/>
                <a:ea typeface="+mn-ea"/>
                <a:cs typeface="+mn-cs"/>
              </a:rPr>
              <a:t> </a:t>
            </a:r>
            <a:r>
              <a:rPr lang="en-US" sz="1200" kern="1200">
                <a:solidFill>
                  <a:schemeClr val="tx1"/>
                </a:solidFill>
                <a:latin typeface="+mn-lt"/>
                <a:ea typeface="+mn-ea"/>
                <a:cs typeface="+mn-cs"/>
              </a:rPr>
              <a:t>gather information about children’s initial literacy and mathematical knowledge.</a:t>
            </a:r>
          </a:p>
          <a:p>
            <a:pPr>
              <a:buFont typeface="Arial" pitchFamily="34" charset="0"/>
              <a:buNone/>
              <a:defRPr/>
            </a:pPr>
            <a:endParaRPr lang="en-US" sz="1200" kern="1200">
              <a:solidFill>
                <a:schemeClr val="tx1"/>
              </a:solidFill>
              <a:latin typeface="+mn-lt"/>
              <a:ea typeface="+mn-ea"/>
              <a:cs typeface="+mn-cs"/>
            </a:endParaRPr>
          </a:p>
          <a:p>
            <a:r>
              <a:rPr lang="en-AU"/>
              <a:t>Teachers</a:t>
            </a:r>
            <a:r>
              <a:rPr lang="en-AU" baseline="0"/>
              <a:t> are going to look at whether your child can hold a book correctly and engage in a story OR </a:t>
            </a:r>
            <a:r>
              <a:rPr lang="en-AU"/>
              <a:t>how your child is counting and strategies they use to help.... Perhaps they</a:t>
            </a:r>
            <a:r>
              <a:rPr lang="en-AU" baseline="0"/>
              <a:t> might use</a:t>
            </a:r>
            <a:r>
              <a:rPr lang="en-AU"/>
              <a:t> fingers as they count.</a:t>
            </a:r>
          </a:p>
          <a:p>
            <a:endParaRPr lang="en-AU" baseline="0"/>
          </a:p>
          <a:p>
            <a:r>
              <a:rPr lang="en-AU" baseline="0"/>
              <a:t>This</a:t>
            </a:r>
            <a:r>
              <a:rPr lang="en-AU" sz="1200" kern="1200">
                <a:solidFill>
                  <a:schemeClr val="tx1"/>
                </a:solidFill>
                <a:latin typeface="+mn-lt"/>
                <a:ea typeface="+mn-ea"/>
                <a:cs typeface="Arial" pitchFamily="34" charset="0"/>
              </a:rPr>
              <a:t> important information supports teachers in meeting children’s individual learning needs. It is</a:t>
            </a:r>
            <a:r>
              <a:rPr lang="en-AU" sz="1200" kern="1200" baseline="0">
                <a:solidFill>
                  <a:schemeClr val="tx1"/>
                </a:solidFill>
                <a:latin typeface="+mn-lt"/>
                <a:ea typeface="+mn-ea"/>
                <a:cs typeface="Arial" pitchFamily="34" charset="0"/>
              </a:rPr>
              <a:t> also used to </a:t>
            </a:r>
            <a:r>
              <a:rPr lang="en-AU" sz="1200" kern="1200">
                <a:solidFill>
                  <a:schemeClr val="tx1"/>
                </a:solidFill>
                <a:latin typeface="+mn-lt"/>
                <a:ea typeface="+mn-ea"/>
                <a:cs typeface="Arial" pitchFamily="34" charset="0"/>
              </a:rPr>
              <a:t>provide parents and caregivers with feedback on what their child can do and how they can best support their child’s learning. This</a:t>
            </a:r>
            <a:r>
              <a:rPr lang="en-AU" sz="1200" kern="1200" baseline="0">
                <a:solidFill>
                  <a:schemeClr val="tx1"/>
                </a:solidFill>
                <a:latin typeface="+mn-lt"/>
                <a:ea typeface="+mn-ea"/>
                <a:cs typeface="Arial" pitchFamily="34" charset="0"/>
              </a:rPr>
              <a:t> information is then used to </a:t>
            </a:r>
            <a:r>
              <a:rPr lang="en-AU" sz="1200" kern="1200">
                <a:solidFill>
                  <a:schemeClr val="tx1"/>
                </a:solidFill>
                <a:latin typeface="+mn-lt"/>
                <a:ea typeface="+mn-ea"/>
                <a:cs typeface="Arial" pitchFamily="34" charset="0"/>
              </a:rPr>
              <a:t>assist teachers to monitor children’s learning.</a:t>
            </a:r>
          </a:p>
          <a:p>
            <a:endParaRPr lang="en-AU"/>
          </a:p>
          <a:p>
            <a:r>
              <a:rPr lang="en-AU"/>
              <a:t>All Kindergarten</a:t>
            </a:r>
            <a:r>
              <a:rPr lang="en-AU" baseline="0"/>
              <a:t> children undertake Best Start. Your child will be given a date and timeslot to come to their assessment in the first week. They will then start altogether on the Monday.</a:t>
            </a:r>
          </a:p>
          <a:p>
            <a:endParaRPr lang="en-AU" baseline="0"/>
          </a:p>
          <a:p>
            <a:endParaRPr lang="en-AU" baseline="0"/>
          </a:p>
          <a:p>
            <a:endParaRPr lang="en-AU" baseline="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11DF3F-2109-4A4C-87BE-034F98925FFC}" type="slidenum">
              <a:rPr lang="en-AU">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300796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p>
        </p:txBody>
      </p:sp>
    </p:spTree>
    <p:extLst>
      <p:ext uri="{BB962C8B-B14F-4D97-AF65-F5344CB8AC3E}">
        <p14:creationId xmlns:p14="http://schemas.microsoft.com/office/powerpoint/2010/main" val="227693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a:p>
        </p:txBody>
      </p:sp>
    </p:spTree>
    <p:extLst>
      <p:ext uri="{BB962C8B-B14F-4D97-AF65-F5344CB8AC3E}">
        <p14:creationId xmlns:p14="http://schemas.microsoft.com/office/powerpoint/2010/main" val="330706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a:t>Ask  your child to dictate a sentence.</a:t>
            </a:r>
            <a:r>
              <a:rPr lang="en-AU" baseline="0"/>
              <a:t> You write it and cut each word up. Then your child needs to reorder the sentence. </a:t>
            </a:r>
          </a:p>
          <a:p>
            <a:r>
              <a:rPr lang="en-AU" baseline="0"/>
              <a:t>Choose a ‘word’ of the week- something they don’t know the meaning of. Look in the dictionary, on the computer, find out what it means and make a list of words we now know!</a:t>
            </a:r>
          </a:p>
          <a:p>
            <a:endParaRPr lang="en-AU"/>
          </a:p>
        </p:txBody>
      </p:sp>
      <p:sp>
        <p:nvSpPr>
          <p:cNvPr id="4" name="Slide Number Placeholder 3"/>
          <p:cNvSpPr>
            <a:spLocks noGrp="1"/>
          </p:cNvSpPr>
          <p:nvPr>
            <p:ph type="sldNum" sz="quarter" idx="10"/>
          </p:nvPr>
        </p:nvSpPr>
        <p:spPr/>
        <p:txBody>
          <a:bodyPr/>
          <a:lstStyle/>
          <a:p>
            <a:fld id="{FDF30C7C-427D-4F30-A0AE-E4FF707D4FD2}" type="slidenum">
              <a:rPr lang="en-AU" smtClean="0"/>
              <a:pPr/>
              <a:t>15</a:t>
            </a:fld>
            <a:endParaRPr lang="en-AU"/>
          </a:p>
        </p:txBody>
      </p:sp>
    </p:spTree>
    <p:extLst>
      <p:ext uri="{BB962C8B-B14F-4D97-AF65-F5344CB8AC3E}">
        <p14:creationId xmlns:p14="http://schemas.microsoft.com/office/powerpoint/2010/main" val="3351708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DF30C7C-427D-4F30-A0AE-E4FF707D4FD2}" type="slidenum">
              <a:rPr lang="en-AU" smtClean="0"/>
              <a:pPr/>
              <a:t>16</a:t>
            </a:fld>
            <a:endParaRPr lang="en-AU"/>
          </a:p>
        </p:txBody>
      </p:sp>
    </p:spTree>
    <p:extLst>
      <p:ext uri="{BB962C8B-B14F-4D97-AF65-F5344CB8AC3E}">
        <p14:creationId xmlns:p14="http://schemas.microsoft.com/office/powerpoint/2010/main" val="2260236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a:t>In the classroom we use lots of hands on materials to engage students in mathematics!</a:t>
            </a:r>
          </a:p>
          <a:p>
            <a:r>
              <a:rPr lang="en-AU"/>
              <a:t>Kids will probably come home and say all we did was play games in maths. That is good because we want them to enjoy maths. But what the teacher also does is make sure the particular game they are playing matches what they need to learn next.</a:t>
            </a:r>
          </a:p>
          <a:p>
            <a:r>
              <a:rPr lang="en-AU"/>
              <a:t>For example - 1 group might use a dotted dice, 1 a 6-sided dice and 1 group a 9-sided dice for the same game.</a:t>
            </a:r>
          </a:p>
          <a:p>
            <a:endParaRPr lang="en-AU"/>
          </a:p>
          <a:p>
            <a:endParaRPr lang="en-AU"/>
          </a:p>
        </p:txBody>
      </p:sp>
      <p:sp>
        <p:nvSpPr>
          <p:cNvPr id="4" name="Slide Number Placeholder 3"/>
          <p:cNvSpPr>
            <a:spLocks noGrp="1"/>
          </p:cNvSpPr>
          <p:nvPr>
            <p:ph type="sldNum" sz="quarter" idx="10"/>
          </p:nvPr>
        </p:nvSpPr>
        <p:spPr/>
        <p:txBody>
          <a:bodyPr/>
          <a:lstStyle/>
          <a:p>
            <a:fld id="{FDF30C7C-427D-4F30-A0AE-E4FF707D4FD2}" type="slidenum">
              <a:rPr lang="en-AU" smtClean="0"/>
              <a:pPr/>
              <a:t>17</a:t>
            </a:fld>
            <a:endParaRPr lang="en-AU"/>
          </a:p>
        </p:txBody>
      </p:sp>
    </p:spTree>
    <p:extLst>
      <p:ext uri="{BB962C8B-B14F-4D97-AF65-F5344CB8AC3E}">
        <p14:creationId xmlns:p14="http://schemas.microsoft.com/office/powerpoint/2010/main" val="4281902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FDF30C7C-427D-4F30-A0AE-E4FF707D4FD2}" type="slidenum">
              <a:rPr lang="en-AU" smtClean="0"/>
              <a:pPr/>
              <a:t>18</a:t>
            </a:fld>
            <a:endParaRPr lang="en-AU"/>
          </a:p>
        </p:txBody>
      </p:sp>
    </p:spTree>
    <p:extLst>
      <p:ext uri="{BB962C8B-B14F-4D97-AF65-F5344CB8AC3E}">
        <p14:creationId xmlns:p14="http://schemas.microsoft.com/office/powerpoint/2010/main" val="4059790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C62BFF6-7C59-41E6-9E1F-0C6D2489B815}" type="slidenum">
              <a:rPr lang="en-AU" smtClean="0"/>
              <a:t>19</a:t>
            </a:fld>
            <a:endParaRPr lang="en-AU"/>
          </a:p>
        </p:txBody>
      </p:sp>
    </p:spTree>
    <p:extLst>
      <p:ext uri="{BB962C8B-B14F-4D97-AF65-F5344CB8AC3E}">
        <p14:creationId xmlns:p14="http://schemas.microsoft.com/office/powerpoint/2010/main" val="332850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buNone/>
            </a:pPr>
            <a:r>
              <a:rPr lang="en-AU" sz="1200">
                <a:latin typeface="Comic Sans MS" panose="030F0702030302020204" pitchFamily="66" charset="0"/>
              </a:rPr>
              <a:t>We acknowledge the traditional Custodians of this Land, where the Aboriginal People have performed age-old ceremonies of storytelling, music, dance and celebration.</a:t>
            </a:r>
          </a:p>
          <a:p>
            <a:pPr marL="0" indent="0" algn="l">
              <a:buNone/>
            </a:pPr>
            <a:r>
              <a:rPr lang="en-AU" sz="1200">
                <a:latin typeface="Comic Sans MS" panose="030F0702030302020204" pitchFamily="66" charset="0"/>
              </a:rPr>
              <a:t>We acknowledge and pay respect to the Elders past and present, and we acknowledge those of the future, for they will hold the memories, traditions and hopes of Aboriginal Australians.</a:t>
            </a:r>
          </a:p>
          <a:p>
            <a:pPr marL="0" indent="0" algn="l">
              <a:buNone/>
            </a:pPr>
            <a:r>
              <a:rPr lang="en-AU" sz="1200">
                <a:latin typeface="Comic Sans MS" panose="030F0702030302020204" pitchFamily="66" charset="0"/>
              </a:rPr>
              <a:t>We must always remember that under the concrete and asphalt this land is, was and always will be traditional Aboriginal Land.</a:t>
            </a:r>
          </a:p>
          <a:p>
            <a:endParaRPr lang="en-AU"/>
          </a:p>
        </p:txBody>
      </p:sp>
      <p:sp>
        <p:nvSpPr>
          <p:cNvPr id="4" name="Slide Number Placeholder 3"/>
          <p:cNvSpPr>
            <a:spLocks noGrp="1"/>
          </p:cNvSpPr>
          <p:nvPr>
            <p:ph type="sldNum" sz="quarter" idx="10"/>
          </p:nvPr>
        </p:nvSpPr>
        <p:spPr/>
        <p:txBody>
          <a:bodyPr/>
          <a:lstStyle/>
          <a:p>
            <a:fld id="{FDF30C7C-427D-4F30-A0AE-E4FF707D4FD2}" type="slidenum">
              <a:rPr lang="en-AU" smtClean="0"/>
              <a:pPr/>
              <a:t>2</a:t>
            </a:fld>
            <a:endParaRPr lang="en-AU"/>
          </a:p>
        </p:txBody>
      </p:sp>
    </p:spTree>
    <p:extLst>
      <p:ext uri="{BB962C8B-B14F-4D97-AF65-F5344CB8AC3E}">
        <p14:creationId xmlns:p14="http://schemas.microsoft.com/office/powerpoint/2010/main" val="850462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a:t>Please read the social story to your child and re-visit it often.</a:t>
            </a:r>
            <a:r>
              <a:rPr lang="en-AU" baseline="0"/>
              <a:t> It will give you ideas on what to discuss with your child.</a:t>
            </a:r>
            <a:endParaRPr lang="en-AU"/>
          </a:p>
        </p:txBody>
      </p:sp>
      <p:sp>
        <p:nvSpPr>
          <p:cNvPr id="4" name="Slide Number Placeholder 3"/>
          <p:cNvSpPr>
            <a:spLocks noGrp="1"/>
          </p:cNvSpPr>
          <p:nvPr>
            <p:ph type="sldNum" sz="quarter" idx="10"/>
          </p:nvPr>
        </p:nvSpPr>
        <p:spPr/>
        <p:txBody>
          <a:bodyPr/>
          <a:lstStyle/>
          <a:p>
            <a:fld id="{FDF30C7C-427D-4F30-A0AE-E4FF707D4FD2}" type="slidenum">
              <a:rPr lang="en-AU" smtClean="0"/>
              <a:pPr/>
              <a:t>22</a:t>
            </a:fld>
            <a:endParaRPr lang="en-AU"/>
          </a:p>
        </p:txBody>
      </p:sp>
    </p:spTree>
    <p:extLst>
      <p:ext uri="{BB962C8B-B14F-4D97-AF65-F5344CB8AC3E}">
        <p14:creationId xmlns:p14="http://schemas.microsoft.com/office/powerpoint/2010/main" val="558183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a:t>Please read the social story to your child and re-visit it often.</a:t>
            </a:r>
            <a:r>
              <a:rPr lang="en-AU" baseline="0"/>
              <a:t> It will give you ideas on what to discuss with your child.</a:t>
            </a:r>
            <a:endParaRPr lang="en-AU"/>
          </a:p>
        </p:txBody>
      </p:sp>
      <p:sp>
        <p:nvSpPr>
          <p:cNvPr id="4" name="Slide Number Placeholder 3"/>
          <p:cNvSpPr>
            <a:spLocks noGrp="1"/>
          </p:cNvSpPr>
          <p:nvPr>
            <p:ph type="sldNum" sz="quarter" idx="10"/>
          </p:nvPr>
        </p:nvSpPr>
        <p:spPr/>
        <p:txBody>
          <a:bodyPr/>
          <a:lstStyle/>
          <a:p>
            <a:fld id="{FDF30C7C-427D-4F30-A0AE-E4FF707D4FD2}" type="slidenum">
              <a:rPr lang="en-AU" smtClean="0"/>
              <a:pPr/>
              <a:t>23</a:t>
            </a:fld>
            <a:endParaRPr lang="en-AU"/>
          </a:p>
        </p:txBody>
      </p:sp>
    </p:spTree>
    <p:extLst>
      <p:ext uri="{BB962C8B-B14F-4D97-AF65-F5344CB8AC3E}">
        <p14:creationId xmlns:p14="http://schemas.microsoft.com/office/powerpoint/2010/main" val="417071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Discuss our school philosophy- At Copacabana</a:t>
            </a:r>
            <a:r>
              <a:rPr lang="en-AU" baseline="0"/>
              <a:t> we strive to deliver an interesting and comprehensive educational program whilst maintaining a balance between academics, sport and cultural activities. We believe not all children have the same interests, strengths and learning styles and therefore aim to deliver a variety of activities and programs that support the delivery of mandated curriculum whilst being inclusive of a diverse range of additional programs. BALANCE is the key.</a:t>
            </a:r>
            <a:endParaRPr lang="en-AU"/>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t>Our</a:t>
            </a:r>
            <a:r>
              <a:rPr lang="en-AU" baseline="0"/>
              <a:t> </a:t>
            </a:r>
            <a:r>
              <a:rPr lang="en-AU"/>
              <a:t>current vision aims</a:t>
            </a:r>
            <a:r>
              <a:rPr lang="en-AU" baseline="0"/>
              <a:t> to develop… ‘</a:t>
            </a:r>
            <a:r>
              <a:rPr lang="en-AU" i="1" baseline="0"/>
              <a:t>life long learners who will have the skills to problem solve and adapt to changing society’.</a:t>
            </a:r>
          </a:p>
          <a:p>
            <a:endParaRPr lang="en-AU" baseline="0"/>
          </a:p>
          <a:p>
            <a:endParaRPr lang="en-AU" baseline="0"/>
          </a:p>
          <a:p>
            <a:r>
              <a:rPr lang="en-AU" baseline="0"/>
              <a:t>Explain “Effort Earns Success”- We don’t expect everyone to be the same. However, we do encourage children to do their personal best and always try their best. If you put the effort in success will come in whatever area you enjoy or strive to achieve in.</a:t>
            </a:r>
            <a:endParaRPr lang="en-AU"/>
          </a:p>
        </p:txBody>
      </p:sp>
      <p:sp>
        <p:nvSpPr>
          <p:cNvPr id="4" name="Slide Number Placeholder 3"/>
          <p:cNvSpPr>
            <a:spLocks noGrp="1"/>
          </p:cNvSpPr>
          <p:nvPr>
            <p:ph type="sldNum" sz="quarter" idx="10"/>
          </p:nvPr>
        </p:nvSpPr>
        <p:spPr/>
        <p:txBody>
          <a:bodyPr/>
          <a:lstStyle/>
          <a:p>
            <a:fld id="{6C62BFF6-7C59-41E6-9E1F-0C6D2489B815}" type="slidenum">
              <a:rPr lang="en-AU" smtClean="0"/>
              <a:t>3</a:t>
            </a:fld>
            <a:endParaRPr lang="en-AU"/>
          </a:p>
        </p:txBody>
      </p:sp>
    </p:spTree>
    <p:extLst>
      <p:ext uri="{BB962C8B-B14F-4D97-AF65-F5344CB8AC3E}">
        <p14:creationId xmlns:p14="http://schemas.microsoft.com/office/powerpoint/2010/main" val="39275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Discuss our school philosophy- At Copacabana</a:t>
            </a:r>
            <a:r>
              <a:rPr lang="en-AU" baseline="0"/>
              <a:t> we strive to deliver an interesting and comprehensive educational program whilst maintaining a balance between academics, sport and cultural activities. We believe not all children have the same interests, strengths and learning styles and therefore aim to deliver a variety of activities and programs that support the delivery of mandated curriculum whilst being inclusive of a diverse range of additional programs. BALANCE is the key.</a:t>
            </a:r>
            <a:endParaRPr lang="en-AU"/>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t>Our</a:t>
            </a:r>
            <a:r>
              <a:rPr lang="en-AU" baseline="0"/>
              <a:t> </a:t>
            </a:r>
            <a:r>
              <a:rPr lang="en-AU"/>
              <a:t>current vision aims</a:t>
            </a:r>
            <a:r>
              <a:rPr lang="en-AU" baseline="0"/>
              <a:t> to develop… ‘</a:t>
            </a:r>
            <a:r>
              <a:rPr lang="en-AU" i="1" baseline="0"/>
              <a:t>life long learners who will have the skills to problem solve and adapt to changing society’.</a:t>
            </a:r>
          </a:p>
          <a:p>
            <a:endParaRPr lang="en-AU" baseline="0"/>
          </a:p>
          <a:p>
            <a:endParaRPr lang="en-AU" baseline="0"/>
          </a:p>
          <a:p>
            <a:r>
              <a:rPr lang="en-AU" baseline="0"/>
              <a:t>Explain “Effort Earns Success”- We don’t expect everyone to be the same. However, we do encourage children to do their personal best and always try their best. If you put the effort in success will come in whatever area you enjoy or strive to achieve in.</a:t>
            </a:r>
            <a:endParaRPr lang="en-AU"/>
          </a:p>
        </p:txBody>
      </p:sp>
      <p:sp>
        <p:nvSpPr>
          <p:cNvPr id="4" name="Slide Number Placeholder 3"/>
          <p:cNvSpPr>
            <a:spLocks noGrp="1"/>
          </p:cNvSpPr>
          <p:nvPr>
            <p:ph type="sldNum" sz="quarter" idx="10"/>
          </p:nvPr>
        </p:nvSpPr>
        <p:spPr/>
        <p:txBody>
          <a:bodyPr/>
          <a:lstStyle/>
          <a:p>
            <a:fld id="{6C62BFF6-7C59-41E6-9E1F-0C6D2489B815}" type="slidenum">
              <a:rPr lang="en-AU" smtClean="0"/>
              <a:t>4</a:t>
            </a:fld>
            <a:endParaRPr lang="en-AU"/>
          </a:p>
        </p:txBody>
      </p:sp>
    </p:spTree>
    <p:extLst>
      <p:ext uri="{BB962C8B-B14F-4D97-AF65-F5344CB8AC3E}">
        <p14:creationId xmlns:p14="http://schemas.microsoft.com/office/powerpoint/2010/main" val="37973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Discuss our school philosophy- At Copacabana</a:t>
            </a:r>
            <a:r>
              <a:rPr lang="en-AU" baseline="0"/>
              <a:t> we strive to deliver an interesting and comprehensive educational program whilst maintaining a balance between academics, sport and cultural activities. We believe not all children have the same interests, strengths and learning styles and therefore aim to deliver a variety of activities and programs that support the delivery of mandated curriculum whilst being inclusive of a diverse range of additional programs. BALANCE is the key.</a:t>
            </a:r>
            <a:endParaRPr lang="en-AU"/>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t>Our</a:t>
            </a:r>
            <a:r>
              <a:rPr lang="en-AU" baseline="0"/>
              <a:t> </a:t>
            </a:r>
            <a:r>
              <a:rPr lang="en-AU"/>
              <a:t>current vision aims</a:t>
            </a:r>
            <a:r>
              <a:rPr lang="en-AU" baseline="0"/>
              <a:t> to develop… ‘</a:t>
            </a:r>
            <a:r>
              <a:rPr lang="en-AU" i="1" baseline="0"/>
              <a:t>life long learners who will have the skills to problem solve and adapt to changing society’.</a:t>
            </a:r>
          </a:p>
          <a:p>
            <a:endParaRPr lang="en-AU" baseline="0"/>
          </a:p>
          <a:p>
            <a:endParaRPr lang="en-AU" baseline="0"/>
          </a:p>
          <a:p>
            <a:r>
              <a:rPr lang="en-AU" baseline="0"/>
              <a:t>Explain “Effort Earns Success”- We don’t expect everyone to be the same. However, we do encourage children to do their personal best and always try their best. If you put the effort in success will come in whatever area you enjoy or strive to achieve in.</a:t>
            </a:r>
            <a:endParaRPr lang="en-AU"/>
          </a:p>
        </p:txBody>
      </p:sp>
      <p:sp>
        <p:nvSpPr>
          <p:cNvPr id="4" name="Slide Number Placeholder 3"/>
          <p:cNvSpPr>
            <a:spLocks noGrp="1"/>
          </p:cNvSpPr>
          <p:nvPr>
            <p:ph type="sldNum" sz="quarter" idx="10"/>
          </p:nvPr>
        </p:nvSpPr>
        <p:spPr/>
        <p:txBody>
          <a:bodyPr/>
          <a:lstStyle/>
          <a:p>
            <a:fld id="{6C62BFF6-7C59-41E6-9E1F-0C6D2489B815}" type="slidenum">
              <a:rPr lang="en-AU" smtClean="0"/>
              <a:t>5</a:t>
            </a:fld>
            <a:endParaRPr lang="en-AU"/>
          </a:p>
        </p:txBody>
      </p:sp>
    </p:spTree>
    <p:extLst>
      <p:ext uri="{BB962C8B-B14F-4D97-AF65-F5344CB8AC3E}">
        <p14:creationId xmlns:p14="http://schemas.microsoft.com/office/powerpoint/2010/main" val="169103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Uniforms</a:t>
            </a:r>
            <a:r>
              <a:rPr lang="en-AU" baseline="0"/>
              <a:t> are available for purchase at the schools onsite uniform shop. The Parents who run the uniform shop are more than happy to assist you with uniform </a:t>
            </a:r>
            <a:r>
              <a:rPr lang="en-AU" baseline="0" err="1"/>
              <a:t>enquiires</a:t>
            </a:r>
            <a:r>
              <a:rPr lang="en-AU" baseline="0"/>
              <a:t>. The opening hours for the uniform shop are Monday mornings between 8.30 and 9.00am. Alternatively, you can order and purchase uniforms online via the school’s website and follow the link to Uniform Shop.</a:t>
            </a:r>
            <a:endParaRPr lang="en-AU"/>
          </a:p>
        </p:txBody>
      </p:sp>
      <p:sp>
        <p:nvSpPr>
          <p:cNvPr id="4" name="Slide Number Placeholder 3"/>
          <p:cNvSpPr>
            <a:spLocks noGrp="1"/>
          </p:cNvSpPr>
          <p:nvPr>
            <p:ph type="sldNum" sz="quarter" idx="10"/>
          </p:nvPr>
        </p:nvSpPr>
        <p:spPr/>
        <p:txBody>
          <a:bodyPr/>
          <a:lstStyle/>
          <a:p>
            <a:fld id="{6C62BFF6-7C59-41E6-9E1F-0C6D2489B815}" type="slidenum">
              <a:rPr lang="en-AU" smtClean="0"/>
              <a:t>6</a:t>
            </a:fld>
            <a:endParaRPr lang="en-AU"/>
          </a:p>
        </p:txBody>
      </p:sp>
    </p:spTree>
    <p:extLst>
      <p:ext uri="{BB962C8B-B14F-4D97-AF65-F5344CB8AC3E}">
        <p14:creationId xmlns:p14="http://schemas.microsoft.com/office/powerpoint/2010/main" val="137117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0" i="0" kern="1200">
                <a:solidFill>
                  <a:schemeClr val="tx1"/>
                </a:solidFill>
                <a:effectLst/>
                <a:latin typeface="+mn-lt"/>
                <a:ea typeface="+mn-ea"/>
                <a:cs typeface="+mn-cs"/>
              </a:rPr>
              <a:t>Australian Curriculum, Assessment and Reporting Authority- Sets curriculum,</a:t>
            </a:r>
            <a:r>
              <a:rPr lang="en-AU" sz="1200" b="0" i="0" kern="1200" baseline="0">
                <a:solidFill>
                  <a:schemeClr val="tx1"/>
                </a:solidFill>
                <a:effectLst/>
                <a:latin typeface="+mn-lt"/>
                <a:ea typeface="+mn-ea"/>
                <a:cs typeface="+mn-cs"/>
              </a:rPr>
              <a:t> runs National Assessment and reports on progress.</a:t>
            </a:r>
          </a:p>
          <a:p>
            <a:endParaRPr lang="en-AU" sz="1200" b="0" i="0" kern="1200" baseline="0">
              <a:solidFill>
                <a:schemeClr val="tx1"/>
              </a:solidFill>
              <a:effectLst/>
              <a:latin typeface="+mn-lt"/>
              <a:ea typeface="+mn-ea"/>
              <a:cs typeface="+mn-cs"/>
            </a:endParaRPr>
          </a:p>
          <a:p>
            <a:r>
              <a:rPr lang="en-AU" sz="1200" b="0" i="0" kern="1200" baseline="0">
                <a:solidFill>
                  <a:schemeClr val="tx1"/>
                </a:solidFill>
                <a:effectLst/>
                <a:latin typeface="+mn-lt"/>
                <a:ea typeface="+mn-ea"/>
                <a:cs typeface="+mn-cs"/>
              </a:rPr>
              <a:t>Composite classes are not an issue as we teach INDIVIDUAL needs. </a:t>
            </a:r>
            <a:endParaRPr lang="en-AU"/>
          </a:p>
        </p:txBody>
      </p:sp>
      <p:sp>
        <p:nvSpPr>
          <p:cNvPr id="4" name="Slide Number Placeholder 3"/>
          <p:cNvSpPr>
            <a:spLocks noGrp="1"/>
          </p:cNvSpPr>
          <p:nvPr>
            <p:ph type="sldNum" sz="quarter" idx="10"/>
          </p:nvPr>
        </p:nvSpPr>
        <p:spPr/>
        <p:txBody>
          <a:bodyPr/>
          <a:lstStyle/>
          <a:p>
            <a:fld id="{FDF30C7C-427D-4F30-A0AE-E4FF707D4FD2}"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161099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FDF30C7C-427D-4F30-A0AE-E4FF707D4FD2}"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345704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a:t>If</a:t>
            </a:r>
            <a:r>
              <a:rPr lang="en-AU" baseline="0"/>
              <a:t> you are unsure about enrolling your child, it is always best to talk with Teachers and seek advice. </a:t>
            </a:r>
            <a:endParaRPr lang="en-AU"/>
          </a:p>
        </p:txBody>
      </p:sp>
      <p:sp>
        <p:nvSpPr>
          <p:cNvPr id="4" name="Slide Number Placeholder 3"/>
          <p:cNvSpPr>
            <a:spLocks noGrp="1"/>
          </p:cNvSpPr>
          <p:nvPr>
            <p:ph type="sldNum" sz="quarter" idx="10"/>
          </p:nvPr>
        </p:nvSpPr>
        <p:spPr/>
        <p:txBody>
          <a:bodyPr/>
          <a:lstStyle/>
          <a:p>
            <a:fld id="{FDF30C7C-427D-4F30-A0AE-E4FF707D4FD2}"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34020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19" name="Footer Placeholder 18"/>
          <p:cNvSpPr>
            <a:spLocks noGrp="1"/>
          </p:cNvSpPr>
          <p:nvPr>
            <p:ph type="ftr" sz="quarter" idx="11"/>
          </p:nvPr>
        </p:nvSpPr>
        <p:spPr/>
        <p:txBody>
          <a:bodyPr/>
          <a:lstStyle/>
          <a:p>
            <a:endParaRPr lang="en-AU">
              <a:solidFill>
                <a:prstClr val="black">
                  <a:tint val="75000"/>
                </a:prstClr>
              </a:solidFill>
            </a:endParaRPr>
          </a:p>
        </p:txBody>
      </p:sp>
      <p:sp>
        <p:nvSpPr>
          <p:cNvPr id="27" name="Slide Number Placeholder 26"/>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44107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91252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85858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25270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18546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47137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68205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3094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03731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42133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20606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83437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5183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3550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99140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06943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27264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2890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41752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60544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54328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28146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71249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85272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99291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10417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71507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428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38446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95097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53681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39426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0165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AU">
              <a:solidFill>
                <a:prstClr val="black">
                  <a:tint val="75000"/>
                </a:prst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291555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9175873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DCDD0-1A62-4832-A3B5-D173BE86C862}" type="datetimeFigureOut">
              <a:rPr lang="en-AU" smtClean="0">
                <a:solidFill>
                  <a:prstClr val="black">
                    <a:tint val="75000"/>
                  </a:prstClr>
                </a:solidFill>
              </a:rPr>
              <a:pPr/>
              <a:t>10/11/2023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8ECFD-C334-4FB3-8FE5-E2D6A4298C4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293971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4488" y="1700808"/>
            <a:ext cx="7851648" cy="617240"/>
          </a:xfrm>
        </p:spPr>
        <p:txBody>
          <a:bodyPr>
            <a:normAutofit fontScale="90000"/>
          </a:bodyPr>
          <a:lstStyle/>
          <a:p>
            <a:pPr algn="ctr"/>
            <a:r>
              <a:rPr lang="en-AU" dirty="0">
                <a:solidFill>
                  <a:srgbClr val="00B0F0"/>
                </a:solidFill>
              </a:rPr>
              <a:t>Welcome to Copacabana Public School </a:t>
            </a:r>
            <a:r>
              <a:rPr lang="en-AU" dirty="0" err="1">
                <a:solidFill>
                  <a:srgbClr val="00B0F0"/>
                </a:solidFill>
              </a:rPr>
              <a:t>Headstart</a:t>
            </a:r>
            <a:r>
              <a:rPr lang="en-AU" dirty="0">
                <a:solidFill>
                  <a:srgbClr val="00B0F0"/>
                </a:solidFill>
              </a:rPr>
              <a:t> 2023</a:t>
            </a:r>
          </a:p>
        </p:txBody>
      </p:sp>
      <p:sp>
        <p:nvSpPr>
          <p:cNvPr id="3" name="Subtitle 2"/>
          <p:cNvSpPr>
            <a:spLocks noGrp="1"/>
          </p:cNvSpPr>
          <p:nvPr>
            <p:ph type="subTitle" idx="1"/>
          </p:nvPr>
        </p:nvSpPr>
        <p:spPr/>
        <p:txBody>
          <a:bodyPr/>
          <a:lstStyle/>
          <a:p>
            <a:r>
              <a:rPr lang="en-AU"/>
              <a:t>Photo of Copacabana</a:t>
            </a:r>
          </a:p>
        </p:txBody>
      </p:sp>
      <p:pic>
        <p:nvPicPr>
          <p:cNvPr id="4" name="Picture 3" descr="Macintosh HD:Users:raymondmartin:Desktop:Copa Beach - Version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780928"/>
            <a:ext cx="7629472" cy="3816424"/>
          </a:xfrm>
          <a:prstGeom prst="rect">
            <a:avLst/>
          </a:prstGeom>
          <a:noFill/>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1371600" y="888087"/>
            <a:ext cx="6296744" cy="523220"/>
          </a:xfrm>
          <a:prstGeom prst="rect">
            <a:avLst/>
          </a:prstGeom>
          <a:noFill/>
        </p:spPr>
        <p:txBody>
          <a:bodyPr wrap="square" rtlCol="0">
            <a:spAutoFit/>
          </a:bodyPr>
          <a:lstStyle/>
          <a:p>
            <a:pPr algn="ctr"/>
            <a:r>
              <a:rPr lang="en-AU" sz="2800" b="1">
                <a:solidFill>
                  <a:prstClr val="black"/>
                </a:solidFill>
                <a:latin typeface="Comic Sans MS" panose="030F0702030302020204" pitchFamily="66" charset="0"/>
              </a:rPr>
              <a:t>Importance of Communication?</a:t>
            </a:r>
          </a:p>
        </p:txBody>
      </p:sp>
      <p:sp>
        <p:nvSpPr>
          <p:cNvPr id="7" name="Rectangle 3"/>
          <p:cNvSpPr txBox="1">
            <a:spLocks noChangeArrowheads="1"/>
          </p:cNvSpPr>
          <p:nvPr/>
        </p:nvSpPr>
        <p:spPr>
          <a:xfrm>
            <a:off x="1115616" y="1268760"/>
            <a:ext cx="7155735" cy="45893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AU" altLang="en-US" sz="2800">
              <a:solidFill>
                <a:prstClr val="black">
                  <a:tint val="75000"/>
                </a:prstClr>
              </a:solidFill>
            </a:endParaRPr>
          </a:p>
        </p:txBody>
      </p:sp>
      <p:sp>
        <p:nvSpPr>
          <p:cNvPr id="6" name="Rectangle 5"/>
          <p:cNvSpPr/>
          <p:nvPr/>
        </p:nvSpPr>
        <p:spPr>
          <a:xfrm>
            <a:off x="899592" y="1926149"/>
            <a:ext cx="7731799" cy="4524315"/>
          </a:xfrm>
          <a:prstGeom prst="rect">
            <a:avLst/>
          </a:prstGeom>
        </p:spPr>
        <p:txBody>
          <a:bodyPr wrap="square" lIns="91440" tIns="45720" rIns="91440" bIns="45720" anchor="t">
            <a:spAutoFit/>
          </a:bodyPr>
          <a:lstStyle/>
          <a:p>
            <a:pPr marL="609600" indent="-609600">
              <a:spcBef>
                <a:spcPts val="600"/>
              </a:spcBef>
              <a:spcAft>
                <a:spcPts val="600"/>
              </a:spcAft>
              <a:buClr>
                <a:schemeClr val="accent5"/>
              </a:buClr>
              <a:buSzPct val="120000"/>
              <a:buFont typeface="Arial" panose="020B0604020202020204" pitchFamily="34" charset="0"/>
              <a:buChar char="•"/>
              <a:defRPr/>
            </a:pPr>
            <a:r>
              <a:rPr lang="en-US" sz="2400" dirty="0">
                <a:latin typeface="Comic Sans MS"/>
              </a:rPr>
              <a:t>Contact with teacher</a:t>
            </a:r>
          </a:p>
          <a:p>
            <a:pPr marL="609600" indent="-609600">
              <a:spcBef>
                <a:spcPts val="600"/>
              </a:spcBef>
              <a:spcAft>
                <a:spcPts val="600"/>
              </a:spcAft>
              <a:buClr>
                <a:schemeClr val="accent5"/>
              </a:buClr>
              <a:buSzPct val="120000"/>
              <a:buFont typeface="Arial" panose="020B0604020202020204" pitchFamily="34" charset="0"/>
              <a:buChar char="•"/>
              <a:defRPr/>
            </a:pPr>
            <a:r>
              <a:rPr lang="en-US" sz="2400" dirty="0">
                <a:latin typeface="Comic Sans MS"/>
              </a:rPr>
              <a:t>Sharing of information</a:t>
            </a:r>
          </a:p>
          <a:p>
            <a:pPr marL="609600" indent="-609600">
              <a:spcBef>
                <a:spcPts val="600"/>
              </a:spcBef>
              <a:spcAft>
                <a:spcPts val="600"/>
              </a:spcAft>
              <a:buClr>
                <a:schemeClr val="accent5"/>
              </a:buClr>
              <a:buSzPct val="120000"/>
              <a:buFont typeface="Arial" panose="020B0604020202020204" pitchFamily="34" charset="0"/>
              <a:buChar char="•"/>
              <a:defRPr/>
            </a:pPr>
            <a:r>
              <a:rPr lang="en-US" sz="2400" dirty="0">
                <a:latin typeface="Comic Sans MS"/>
              </a:rPr>
              <a:t>Resolution of issues</a:t>
            </a:r>
          </a:p>
          <a:p>
            <a:pPr marL="609600" indent="-609600">
              <a:spcBef>
                <a:spcPts val="600"/>
              </a:spcBef>
              <a:spcAft>
                <a:spcPts val="600"/>
              </a:spcAft>
              <a:buClr>
                <a:schemeClr val="accent5"/>
              </a:buClr>
              <a:buSzPct val="120000"/>
              <a:buFont typeface="Arial" panose="020B0604020202020204" pitchFamily="34" charset="0"/>
              <a:buChar char="•"/>
              <a:defRPr/>
            </a:pPr>
            <a:r>
              <a:rPr lang="en-US" sz="2400" dirty="0">
                <a:latin typeface="Comic Sans MS"/>
              </a:rPr>
              <a:t>Reports/Interviews- Twice a year</a:t>
            </a:r>
          </a:p>
          <a:p>
            <a:pPr marL="609600" indent="-609600">
              <a:spcBef>
                <a:spcPts val="600"/>
              </a:spcBef>
              <a:spcAft>
                <a:spcPts val="600"/>
              </a:spcAft>
              <a:buClr>
                <a:schemeClr val="accent5"/>
              </a:buClr>
              <a:buSzPct val="120000"/>
              <a:buFont typeface="Arial" panose="020B0604020202020204" pitchFamily="34" charset="0"/>
              <a:buChar char="•"/>
              <a:defRPr/>
            </a:pPr>
            <a:r>
              <a:rPr lang="en-US" sz="2400" dirty="0">
                <a:latin typeface="Comic Sans MS"/>
              </a:rPr>
              <a:t>Newsletters, notes &amp; Sentral Parent Portal</a:t>
            </a:r>
            <a:endParaRPr lang="en-US" sz="2400" dirty="0">
              <a:latin typeface="Comic Sans MS" pitchFamily="66" charset="0"/>
            </a:endParaRPr>
          </a:p>
          <a:p>
            <a:pPr marL="609600" indent="-609600">
              <a:spcBef>
                <a:spcPts val="600"/>
              </a:spcBef>
              <a:spcAft>
                <a:spcPts val="600"/>
              </a:spcAft>
              <a:buClr>
                <a:schemeClr val="accent5"/>
              </a:buClr>
              <a:buSzPct val="120000"/>
              <a:buFont typeface="Arial" panose="020B0604020202020204" pitchFamily="34" charset="0"/>
              <a:buChar char="•"/>
              <a:defRPr/>
            </a:pPr>
            <a:r>
              <a:rPr lang="en-US" sz="2400" dirty="0">
                <a:latin typeface="Comic Sans MS"/>
              </a:rPr>
              <a:t>Arrangements for child re: who picking up from school</a:t>
            </a:r>
          </a:p>
          <a:p>
            <a:pPr marL="609600" indent="-609600">
              <a:spcBef>
                <a:spcPts val="600"/>
              </a:spcBef>
              <a:spcAft>
                <a:spcPts val="600"/>
              </a:spcAft>
              <a:buClr>
                <a:schemeClr val="accent5"/>
              </a:buClr>
              <a:buSzPct val="120000"/>
              <a:buFont typeface="Arial" panose="020B0604020202020204" pitchFamily="34" charset="0"/>
              <a:buChar char="•"/>
              <a:defRPr/>
            </a:pPr>
            <a:r>
              <a:rPr lang="en-US" sz="2000" dirty="0">
                <a:latin typeface="Comic Sans MS"/>
              </a:rPr>
              <a:t>Forming classes- We will not be forming classes straight away. We will be all together. Once classes are decided you will receive a note with who your child's teacher is.</a:t>
            </a:r>
          </a:p>
        </p:txBody>
      </p:sp>
    </p:spTree>
    <p:extLst>
      <p:ext uri="{BB962C8B-B14F-4D97-AF65-F5344CB8AC3E}">
        <p14:creationId xmlns:p14="http://schemas.microsoft.com/office/powerpoint/2010/main" val="383740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744"/>
            <a:ext cx="9144000" cy="6858000"/>
          </a:xfrm>
          <a:prstGeom prst="rect">
            <a:avLst/>
          </a:prstGeom>
          <a:noFill/>
          <a:ln w="9525">
            <a:noFill/>
            <a:miter lim="800000"/>
            <a:headEnd/>
            <a:tailEnd/>
          </a:ln>
        </p:spPr>
      </p:pic>
      <p:sp>
        <p:nvSpPr>
          <p:cNvPr id="2" name="Title 1"/>
          <p:cNvSpPr>
            <a:spLocks noGrp="1"/>
          </p:cNvSpPr>
          <p:nvPr>
            <p:ph type="title"/>
          </p:nvPr>
        </p:nvSpPr>
        <p:spPr>
          <a:xfrm>
            <a:off x="562113" y="908720"/>
            <a:ext cx="8229600" cy="1143000"/>
          </a:xfrm>
        </p:spPr>
        <p:txBody>
          <a:bodyPr/>
          <a:lstStyle/>
          <a:p>
            <a:pPr algn="ctr" eaLnBrk="1" hangingPunct="1">
              <a:defRPr/>
            </a:pPr>
            <a:r>
              <a:rPr lang="en-AU" sz="5400" b="1">
                <a:solidFill>
                  <a:srgbClr val="FF6600"/>
                </a:solidFill>
                <a:latin typeface="Tempus Sans ITC" pitchFamily="82" charset="0"/>
                <a:cs typeface="Arial" pitchFamily="34" charset="0"/>
              </a:rPr>
              <a:t>          What is Best Start?</a:t>
            </a:r>
            <a:endParaRPr lang="en-AU" sz="5400" b="1">
              <a:solidFill>
                <a:srgbClr val="FF6600"/>
              </a:solidFill>
              <a:latin typeface="Tempus Sans ITC" pitchFamily="82" charset="0"/>
            </a:endParaRPr>
          </a:p>
        </p:txBody>
      </p:sp>
      <p:sp>
        <p:nvSpPr>
          <p:cNvPr id="4099" name="Content Placeholder 2"/>
          <p:cNvSpPr>
            <a:spLocks noGrp="1"/>
          </p:cNvSpPr>
          <p:nvPr>
            <p:ph idx="1"/>
          </p:nvPr>
        </p:nvSpPr>
        <p:spPr>
          <a:xfrm>
            <a:off x="395536" y="2420888"/>
            <a:ext cx="8229600" cy="3555677"/>
          </a:xfrm>
        </p:spPr>
        <p:txBody>
          <a:bodyPr>
            <a:normAutofit/>
          </a:bodyPr>
          <a:lstStyle/>
          <a:p>
            <a:pPr algn="ctr" eaLnBrk="1" hangingPunct="1">
              <a:buFont typeface="Arial" pitchFamily="34" charset="0"/>
              <a:buNone/>
              <a:defRPr/>
            </a:pPr>
            <a:r>
              <a:rPr lang="en-AU" sz="3200">
                <a:latin typeface="+mj-lt"/>
                <a:cs typeface="Arial" pitchFamily="34" charset="0"/>
              </a:rPr>
              <a:t> Best Start is one component of a NSW Government initiative to increase</a:t>
            </a:r>
            <a:r>
              <a:rPr lang="en-AU" sz="3200">
                <a:solidFill>
                  <a:srgbClr val="FF6600"/>
                </a:solidFill>
                <a:latin typeface="+mj-lt"/>
                <a:cs typeface="Arial" pitchFamily="34" charset="0"/>
              </a:rPr>
              <a:t> literacy </a:t>
            </a:r>
            <a:r>
              <a:rPr lang="en-AU" sz="3200">
                <a:latin typeface="+mj-lt"/>
                <a:cs typeface="Arial" pitchFamily="34" charset="0"/>
              </a:rPr>
              <a:t>and </a:t>
            </a:r>
            <a:r>
              <a:rPr lang="en-AU" sz="3200">
                <a:solidFill>
                  <a:srgbClr val="FF6600"/>
                </a:solidFill>
                <a:latin typeface="+mj-lt"/>
                <a:cs typeface="Arial" pitchFamily="34" charset="0"/>
              </a:rPr>
              <a:t>numeracy</a:t>
            </a:r>
            <a:r>
              <a:rPr lang="en-AU" sz="3200">
                <a:latin typeface="+mj-lt"/>
                <a:cs typeface="Arial" pitchFamily="34" charset="0"/>
              </a:rPr>
              <a:t> learning support in the early years.</a:t>
            </a:r>
          </a:p>
        </p:txBody>
      </p:sp>
      <p:cxnSp>
        <p:nvCxnSpPr>
          <p:cNvPr id="6" name="Straight Connector 5"/>
          <p:cNvCxnSpPr/>
          <p:nvPr/>
        </p:nvCxnSpPr>
        <p:spPr>
          <a:xfrm flipV="1">
            <a:off x="539552" y="5661248"/>
            <a:ext cx="8136904" cy="72008"/>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pic>
        <p:nvPicPr>
          <p:cNvPr id="36866" name="Picture 2" descr="http://mylearningjourneys.wikispaces.com/space/showlogo/1289055467/logo.jpg"/>
          <p:cNvPicPr>
            <a:picLocks noChangeAspect="1" noChangeArrowheads="1"/>
          </p:cNvPicPr>
          <p:nvPr/>
        </p:nvPicPr>
        <p:blipFill>
          <a:blip r:embed="rId4" cstate="print"/>
          <a:srcRect/>
          <a:stretch>
            <a:fillRect/>
          </a:stretch>
        </p:blipFill>
        <p:spPr bwMode="auto">
          <a:xfrm>
            <a:off x="2745791" y="4509120"/>
            <a:ext cx="3667125" cy="1781176"/>
          </a:xfrm>
          <a:prstGeom prst="rect">
            <a:avLst/>
          </a:prstGeom>
          <a:noFill/>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692696"/>
            <a:ext cx="1926000" cy="1235850"/>
          </a:xfrm>
          <a:prstGeom prst="rect">
            <a:avLst/>
          </a:prstGeom>
        </p:spPr>
      </p:pic>
    </p:spTree>
    <p:extLst>
      <p:ext uri="{BB962C8B-B14F-4D97-AF65-F5344CB8AC3E}">
        <p14:creationId xmlns:p14="http://schemas.microsoft.com/office/powerpoint/2010/main" val="1260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744"/>
            <a:ext cx="9144000" cy="6858000"/>
          </a:xfrm>
          <a:prstGeom prst="rect">
            <a:avLst/>
          </a:prstGeom>
          <a:noFill/>
          <a:ln w="9525">
            <a:noFill/>
            <a:miter lim="800000"/>
            <a:headEnd/>
            <a:tailEnd/>
          </a:ln>
        </p:spPr>
      </p:pic>
      <p:sp>
        <p:nvSpPr>
          <p:cNvPr id="2" name="Title 1"/>
          <p:cNvSpPr>
            <a:spLocks noGrp="1"/>
          </p:cNvSpPr>
          <p:nvPr>
            <p:ph type="title"/>
          </p:nvPr>
        </p:nvSpPr>
        <p:spPr>
          <a:xfrm>
            <a:off x="754670" y="1196752"/>
            <a:ext cx="7643192" cy="1008112"/>
          </a:xfrm>
        </p:spPr>
        <p:txBody>
          <a:bodyPr>
            <a:noAutofit/>
          </a:bodyPr>
          <a:lstStyle/>
          <a:p>
            <a:pPr algn="ctr" eaLnBrk="1" hangingPunct="1">
              <a:defRPr/>
            </a:pPr>
            <a:r>
              <a:rPr lang="en-AU" sz="4400" b="1">
                <a:solidFill>
                  <a:srgbClr val="FF6600"/>
                </a:solidFill>
                <a:latin typeface="Tempus Sans ITC" pitchFamily="82" charset="0"/>
                <a:cs typeface="Arial" pitchFamily="34" charset="0"/>
              </a:rPr>
              <a:t>How will the assessment be done?</a:t>
            </a:r>
            <a:endParaRPr lang="en-AU" sz="4400" b="1">
              <a:solidFill>
                <a:srgbClr val="FF6600"/>
              </a:solidFill>
              <a:latin typeface="Tempus Sans ITC" pitchFamily="82" charset="0"/>
            </a:endParaRPr>
          </a:p>
        </p:txBody>
      </p:sp>
      <p:sp>
        <p:nvSpPr>
          <p:cNvPr id="4099" name="Content Placeholder 2"/>
          <p:cNvSpPr>
            <a:spLocks noGrp="1"/>
          </p:cNvSpPr>
          <p:nvPr>
            <p:ph idx="1"/>
          </p:nvPr>
        </p:nvSpPr>
        <p:spPr>
          <a:xfrm>
            <a:off x="1043608" y="2276872"/>
            <a:ext cx="7581528" cy="3195637"/>
          </a:xfrm>
        </p:spPr>
        <p:txBody>
          <a:bodyPr>
            <a:normAutofit/>
          </a:bodyPr>
          <a:lstStyle/>
          <a:p>
            <a:r>
              <a:rPr lang="en-AU" sz="3200" b="1">
                <a:latin typeface="+mj-lt"/>
              </a:rPr>
              <a:t>Classroom teachers </a:t>
            </a:r>
            <a:r>
              <a:rPr lang="en-AU" sz="3200">
                <a:latin typeface="+mj-lt"/>
              </a:rPr>
              <a:t>will observe and record your child’s responses</a:t>
            </a:r>
          </a:p>
          <a:p>
            <a:r>
              <a:rPr lang="en-AU" sz="3200">
                <a:latin typeface="+mj-lt"/>
              </a:rPr>
              <a:t>Tasks will be completed individually</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4349020"/>
            <a:ext cx="2600821" cy="147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07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744"/>
            <a:ext cx="9144000" cy="6858000"/>
          </a:xfrm>
          <a:prstGeom prst="rect">
            <a:avLst/>
          </a:prstGeom>
          <a:noFill/>
          <a:ln w="9525">
            <a:noFill/>
            <a:miter lim="800000"/>
            <a:headEnd/>
            <a:tailEnd/>
          </a:ln>
        </p:spPr>
      </p:pic>
      <p:sp>
        <p:nvSpPr>
          <p:cNvPr id="23554" name="Rectangle 2"/>
          <p:cNvSpPr>
            <a:spLocks noGrp="1" noChangeArrowheads="1"/>
          </p:cNvSpPr>
          <p:nvPr>
            <p:ph type="title"/>
          </p:nvPr>
        </p:nvSpPr>
        <p:spPr>
          <a:xfrm>
            <a:off x="457200" y="980728"/>
            <a:ext cx="8229600" cy="1143000"/>
          </a:xfrm>
        </p:spPr>
        <p:txBody>
          <a:bodyPr rtlCol="0">
            <a:noAutofit/>
          </a:bodyPr>
          <a:lstStyle/>
          <a:p>
            <a:pPr algn="ctr" eaLnBrk="1" fontAlgn="auto" hangingPunct="1">
              <a:spcAft>
                <a:spcPts val="0"/>
              </a:spcAft>
              <a:defRPr/>
            </a:pPr>
            <a:r>
              <a:rPr lang="en-AU" sz="4400" b="1">
                <a:solidFill>
                  <a:srgbClr val="FF6600"/>
                </a:solidFill>
                <a:latin typeface="Tempus Sans ITC" pitchFamily="82" charset="0"/>
                <a:cs typeface="Arial" pitchFamily="34" charset="0"/>
              </a:rPr>
              <a:t>What information do parents receive?</a:t>
            </a:r>
          </a:p>
        </p:txBody>
      </p:sp>
      <p:sp>
        <p:nvSpPr>
          <p:cNvPr id="12291" name="Rectangle 3"/>
          <p:cNvSpPr>
            <a:spLocks noGrp="1" noChangeArrowheads="1"/>
          </p:cNvSpPr>
          <p:nvPr>
            <p:ph idx="1"/>
          </p:nvPr>
        </p:nvSpPr>
        <p:spPr>
          <a:xfrm>
            <a:off x="914400" y="1988840"/>
            <a:ext cx="8229600" cy="4071937"/>
          </a:xfrm>
        </p:spPr>
        <p:txBody>
          <a:bodyPr/>
          <a:lstStyle/>
          <a:p>
            <a:pPr eaLnBrk="1" hangingPunct="1">
              <a:buFont typeface="Arial" pitchFamily="34" charset="0"/>
              <a:buNone/>
              <a:defRPr/>
            </a:pPr>
            <a:endParaRPr lang="en-AU" sz="1400">
              <a:latin typeface="+mj-lt"/>
              <a:cs typeface="Arial" pitchFamily="34" charset="0"/>
            </a:endParaRPr>
          </a:p>
          <a:p>
            <a:pPr eaLnBrk="1" hangingPunct="1">
              <a:buFont typeface="Arial" pitchFamily="34" charset="0"/>
              <a:buNone/>
              <a:defRPr/>
            </a:pPr>
            <a:r>
              <a:rPr lang="en-AU" sz="2800">
                <a:latin typeface="+mj-lt"/>
                <a:cs typeface="Arial" pitchFamily="34" charset="0"/>
              </a:rPr>
              <a:t>   Feedback to parents is provided.</a:t>
            </a:r>
          </a:p>
          <a:p>
            <a:pPr algn="l" eaLnBrk="1" hangingPunct="1">
              <a:buFont typeface="Arial" pitchFamily="34" charset="0"/>
              <a:buNone/>
              <a:defRPr/>
            </a:pPr>
            <a:endParaRPr lang="en-AU" sz="1800">
              <a:latin typeface="+mj-lt"/>
            </a:endParaRPr>
          </a:p>
          <a:p>
            <a:pPr algn="l" eaLnBrk="1" hangingPunct="1">
              <a:buFontTx/>
              <a:buNone/>
              <a:defRPr/>
            </a:pPr>
            <a:r>
              <a:rPr lang="en-AU" sz="2800">
                <a:latin typeface="+mj-lt"/>
                <a:cs typeface="Arial" pitchFamily="34" charset="0"/>
              </a:rPr>
              <a:t>   Parents and carers receive clear, </a:t>
            </a:r>
          </a:p>
          <a:p>
            <a:pPr algn="l" eaLnBrk="1" hangingPunct="1">
              <a:buFontTx/>
              <a:buNone/>
              <a:defRPr/>
            </a:pPr>
            <a:r>
              <a:rPr lang="en-AU" sz="2800">
                <a:latin typeface="+mj-lt"/>
                <a:cs typeface="Arial" pitchFamily="34" charset="0"/>
              </a:rPr>
              <a:t>   accessible feedback on:</a:t>
            </a:r>
          </a:p>
          <a:p>
            <a:pPr algn="l" eaLnBrk="1" hangingPunct="1">
              <a:defRPr/>
            </a:pPr>
            <a:r>
              <a:rPr lang="en-AU" sz="2800">
                <a:latin typeface="+mj-lt"/>
                <a:cs typeface="Arial" pitchFamily="34" charset="0"/>
              </a:rPr>
              <a:t>their child’s learning at school entry</a:t>
            </a:r>
          </a:p>
          <a:p>
            <a:pPr algn="l" eaLnBrk="1" hangingPunct="1">
              <a:defRPr/>
            </a:pPr>
            <a:r>
              <a:rPr lang="en-AU" sz="2800">
                <a:latin typeface="+mj-lt"/>
                <a:cs typeface="Arial" pitchFamily="34" charset="0"/>
              </a:rPr>
              <a:t>the next steps in the learning process</a:t>
            </a:r>
          </a:p>
          <a:p>
            <a:pPr algn="l" eaLnBrk="1" hangingPunct="1">
              <a:defRPr/>
            </a:pPr>
            <a:r>
              <a:rPr lang="en-AU" sz="2800">
                <a:latin typeface="+mj-lt"/>
                <a:cs typeface="Arial" pitchFamily="34" charset="0"/>
              </a:rPr>
              <a:t>how to support their child’s learning</a:t>
            </a:r>
          </a:p>
        </p:txBody>
      </p:sp>
      <p:pic>
        <p:nvPicPr>
          <p:cNvPr id="16388" name="Picture 4"/>
          <p:cNvPicPr>
            <a:picLocks noChangeAspect="1" noChangeArrowheads="1"/>
          </p:cNvPicPr>
          <p:nvPr/>
        </p:nvPicPr>
        <p:blipFill>
          <a:blip r:embed="rId4" cstate="print"/>
          <a:srcRect/>
          <a:stretch>
            <a:fillRect/>
          </a:stretch>
        </p:blipFill>
        <p:spPr bwMode="auto">
          <a:xfrm>
            <a:off x="6228184" y="2420888"/>
            <a:ext cx="2160588" cy="1433513"/>
          </a:xfrm>
          <a:prstGeom prst="rect">
            <a:avLst/>
          </a:prstGeom>
          <a:noFill/>
          <a:ln w="9525">
            <a:noFill/>
            <a:miter lim="800000"/>
            <a:headEnd/>
            <a:tailEnd/>
          </a:ln>
        </p:spPr>
      </p:pic>
    </p:spTree>
    <p:extLst>
      <p:ext uri="{BB962C8B-B14F-4D97-AF65-F5344CB8AC3E}">
        <p14:creationId xmlns:p14="http://schemas.microsoft.com/office/powerpoint/2010/main" val="3865828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744"/>
            <a:ext cx="9144000" cy="6858000"/>
          </a:xfrm>
          <a:prstGeom prst="rect">
            <a:avLst/>
          </a:prstGeom>
          <a:noFill/>
          <a:ln w="9525">
            <a:noFill/>
            <a:miter lim="800000"/>
            <a:headEnd/>
            <a:tailEnd/>
          </a:ln>
        </p:spPr>
      </p:pic>
      <p:sp>
        <p:nvSpPr>
          <p:cNvPr id="23554" name="Rectangle 2"/>
          <p:cNvSpPr>
            <a:spLocks noGrp="1" noChangeArrowheads="1"/>
          </p:cNvSpPr>
          <p:nvPr>
            <p:ph type="title"/>
          </p:nvPr>
        </p:nvSpPr>
        <p:spPr>
          <a:xfrm>
            <a:off x="457200" y="980728"/>
            <a:ext cx="8229600" cy="1143000"/>
          </a:xfrm>
        </p:spPr>
        <p:txBody>
          <a:bodyPr vert="horz" lIns="0" tIns="45720" rIns="0" bIns="0" rtlCol="0" anchor="b">
            <a:noAutofit/>
          </a:bodyPr>
          <a:lstStyle/>
          <a:p>
            <a:pPr algn="ctr">
              <a:defRPr/>
            </a:pPr>
            <a:r>
              <a:rPr lang="en-AU" sz="4400" b="1">
                <a:solidFill>
                  <a:srgbClr val="FF6600"/>
                </a:solidFill>
                <a:latin typeface="Tempus Sans ITC"/>
                <a:cs typeface="Arial"/>
              </a:rPr>
              <a:t>How to book in for your Best Start Assessment</a:t>
            </a:r>
            <a:endParaRPr lang="en-US"/>
          </a:p>
        </p:txBody>
      </p:sp>
      <p:sp>
        <p:nvSpPr>
          <p:cNvPr id="12291" name="Rectangle 3"/>
          <p:cNvSpPr>
            <a:spLocks noGrp="1" noChangeArrowheads="1"/>
          </p:cNvSpPr>
          <p:nvPr>
            <p:ph idx="1"/>
          </p:nvPr>
        </p:nvSpPr>
        <p:spPr>
          <a:xfrm>
            <a:off x="914400" y="1988840"/>
            <a:ext cx="8229600" cy="4071937"/>
          </a:xfrm>
        </p:spPr>
        <p:txBody>
          <a:bodyPr vert="horz" lIns="91440" tIns="45720" rIns="91440" bIns="45720" anchor="t">
            <a:normAutofit/>
          </a:bodyPr>
          <a:lstStyle/>
          <a:p>
            <a:pPr eaLnBrk="1" hangingPunct="1">
              <a:buFont typeface="Arial" pitchFamily="34" charset="0"/>
              <a:buNone/>
              <a:defRPr/>
            </a:pPr>
            <a:endParaRPr lang="en-AU" sz="1400" dirty="0">
              <a:latin typeface="+mj-lt"/>
              <a:cs typeface="Arial" pitchFamily="34" charset="0"/>
            </a:endParaRPr>
          </a:p>
          <a:p>
            <a:pPr>
              <a:buNone/>
              <a:defRPr/>
            </a:pPr>
            <a:r>
              <a:rPr lang="en-AU" sz="2800">
                <a:latin typeface="+mj-lt"/>
                <a:cs typeface="Arial"/>
              </a:rPr>
              <a:t>   </a:t>
            </a:r>
            <a:endParaRPr lang="en-AU" sz="2800">
              <a:latin typeface="+mj-lt"/>
              <a:cs typeface="Arial" pitchFamily="34" charset="0"/>
            </a:endParaRPr>
          </a:p>
        </p:txBody>
      </p:sp>
      <p:pic>
        <p:nvPicPr>
          <p:cNvPr id="4" name="Picture 3">
            <a:extLst>
              <a:ext uri="{FF2B5EF4-FFF2-40B4-BE49-F238E27FC236}">
                <a16:creationId xmlns:a16="http://schemas.microsoft.com/office/drawing/2014/main" id="{AB829EA2-6407-3E96-4FBD-F98EE9998B69}"/>
              </a:ext>
            </a:extLst>
          </p:cNvPr>
          <p:cNvPicPr>
            <a:picLocks noChangeAspect="1"/>
          </p:cNvPicPr>
          <p:nvPr/>
        </p:nvPicPr>
        <p:blipFill>
          <a:blip r:embed="rId4"/>
          <a:stretch>
            <a:fillRect/>
          </a:stretch>
        </p:blipFill>
        <p:spPr>
          <a:xfrm>
            <a:off x="3259428" y="2059861"/>
            <a:ext cx="3029027" cy="4287914"/>
          </a:xfrm>
          <a:prstGeom prst="rect">
            <a:avLst/>
          </a:prstGeom>
        </p:spPr>
      </p:pic>
      <p:sp>
        <p:nvSpPr>
          <p:cNvPr id="5" name="TextBox 4">
            <a:extLst>
              <a:ext uri="{FF2B5EF4-FFF2-40B4-BE49-F238E27FC236}">
                <a16:creationId xmlns:a16="http://schemas.microsoft.com/office/drawing/2014/main" id="{EEAA0C36-AA4A-8A6F-1337-298983E4672E}"/>
              </a:ext>
            </a:extLst>
          </p:cNvPr>
          <p:cNvSpPr txBox="1"/>
          <p:nvPr/>
        </p:nvSpPr>
        <p:spPr>
          <a:xfrm>
            <a:off x="6383147" y="2997275"/>
            <a:ext cx="2010741" cy="3416320"/>
          </a:xfrm>
          <a:prstGeom prst="rect">
            <a:avLst/>
          </a:prstGeom>
          <a:noFill/>
        </p:spPr>
        <p:txBody>
          <a:bodyPr wrap="square" rtlCol="0">
            <a:spAutoFit/>
          </a:bodyPr>
          <a:lstStyle/>
          <a:p>
            <a:r>
              <a:rPr lang="en-AU" dirty="0"/>
              <a:t>In a few weeks you will receive your child’s Best Start time and what time they are starting on their first day. We stagger our times the first day so that we can greet and settle the children.</a:t>
            </a:r>
          </a:p>
        </p:txBody>
      </p:sp>
    </p:spTree>
    <p:extLst>
      <p:ext uri="{BB962C8B-B14F-4D97-AF65-F5344CB8AC3E}">
        <p14:creationId xmlns:p14="http://schemas.microsoft.com/office/powerpoint/2010/main" val="2718843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899592" y="692696"/>
            <a:ext cx="7128792" cy="5078313"/>
          </a:xfrm>
          <a:prstGeom prst="rect">
            <a:avLst/>
          </a:prstGeom>
          <a:noFill/>
        </p:spPr>
        <p:txBody>
          <a:bodyPr wrap="square" lIns="91440" tIns="45720" rIns="91440" bIns="45720" rtlCol="0" anchor="t">
            <a:spAutoFit/>
          </a:bodyPr>
          <a:lstStyle/>
          <a:p>
            <a:pPr algn="ctr"/>
            <a:r>
              <a:rPr lang="en-AU" b="1">
                <a:latin typeface="Comic Sans MS" pitchFamily="66" charset="0"/>
              </a:rPr>
              <a:t>GAMES AND IDEAS</a:t>
            </a:r>
          </a:p>
          <a:p>
            <a:pPr algn="ctr"/>
            <a:endParaRPr lang="en-AU">
              <a:latin typeface="Comic Sans MS" pitchFamily="66" charset="0"/>
            </a:endParaRPr>
          </a:p>
          <a:p>
            <a:endParaRPr lang="en-AU">
              <a:latin typeface="Comic Sans MS" pitchFamily="66" charset="0"/>
            </a:endParaRPr>
          </a:p>
          <a:p>
            <a:r>
              <a:rPr lang="en-AU" b="1">
                <a:latin typeface="Comic Sans MS"/>
              </a:rPr>
              <a:t>Play I spy</a:t>
            </a:r>
            <a:r>
              <a:rPr lang="en-AU">
                <a:latin typeface="Comic Sans MS"/>
              </a:rPr>
              <a:t>: using sounds of letters.</a:t>
            </a:r>
          </a:p>
          <a:p>
            <a:endParaRPr lang="en-AU">
              <a:latin typeface="Comic Sans MS" pitchFamily="66" charset="0"/>
            </a:endParaRPr>
          </a:p>
          <a:p>
            <a:endParaRPr lang="en-AU">
              <a:latin typeface="Comic Sans MS" pitchFamily="66" charset="0"/>
            </a:endParaRPr>
          </a:p>
          <a:p>
            <a:r>
              <a:rPr lang="en-AU" b="1">
                <a:latin typeface="Comic Sans MS"/>
              </a:rPr>
              <a:t>Cook </a:t>
            </a:r>
            <a:r>
              <a:rPr lang="en-AU">
                <a:latin typeface="Comic Sans MS"/>
              </a:rPr>
              <a:t>and make things with your child so they are learning about instructions, following sequences and you all enjoy the end product!</a:t>
            </a:r>
          </a:p>
          <a:p>
            <a:endParaRPr lang="en-AU">
              <a:latin typeface="Comic Sans MS" pitchFamily="66" charset="0"/>
            </a:endParaRPr>
          </a:p>
          <a:p>
            <a:r>
              <a:rPr lang="en-AU" b="1">
                <a:latin typeface="Comic Sans MS"/>
              </a:rPr>
              <a:t>Ask your child </a:t>
            </a:r>
            <a:r>
              <a:rPr lang="en-AU">
                <a:latin typeface="Comic Sans MS"/>
              </a:rPr>
              <a:t>to finger spell and sound out any words they are trying to write.</a:t>
            </a:r>
          </a:p>
          <a:p>
            <a:endParaRPr lang="en-AU">
              <a:latin typeface="Comic Sans MS" pitchFamily="66" charset="0"/>
            </a:endParaRPr>
          </a:p>
          <a:p>
            <a:r>
              <a:rPr lang="en-AU" b="1">
                <a:latin typeface="Comic Sans MS" pitchFamily="66" charset="0"/>
              </a:rPr>
              <a:t>Use a digital camera </a:t>
            </a:r>
            <a:r>
              <a:rPr lang="en-AU">
                <a:latin typeface="Comic Sans MS" pitchFamily="66" charset="0"/>
              </a:rPr>
              <a:t>and take photos of your child’s daily routine. Write a caption for the photos together for your child to read. Use these as a visual timetable of daily events, stories etc.</a:t>
            </a:r>
          </a:p>
          <a:p>
            <a:pPr algn="ctr"/>
            <a:endParaRPr lang="en-AU">
              <a:latin typeface="Comic Sans MS" pitchFamily="66" charset="0"/>
            </a:endParaRPr>
          </a:p>
        </p:txBody>
      </p:sp>
    </p:spTree>
    <p:extLst>
      <p:ext uri="{BB962C8B-B14F-4D97-AF65-F5344CB8AC3E}">
        <p14:creationId xmlns:p14="http://schemas.microsoft.com/office/powerpoint/2010/main" val="755516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2544921"/>
            <a:ext cx="3048000" cy="3169920"/>
          </a:xfrm>
        </p:spPr>
      </p:pic>
      <p:pic>
        <p:nvPicPr>
          <p:cNvPr id="4"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259632" y="692696"/>
            <a:ext cx="6120680" cy="2031325"/>
          </a:xfrm>
          <a:prstGeom prst="rect">
            <a:avLst/>
          </a:prstGeom>
        </p:spPr>
        <p:txBody>
          <a:bodyPr wrap="square" lIns="91440" tIns="45720" rIns="91440" bIns="45720" anchor="t">
            <a:spAutoFit/>
          </a:bodyPr>
          <a:lstStyle/>
          <a:p>
            <a:endParaRPr lang="en-AU" dirty="0">
              <a:latin typeface="Comic Sans MS" pitchFamily="66" charset="0"/>
            </a:endParaRPr>
          </a:p>
          <a:p>
            <a:r>
              <a:rPr lang="en-AU" b="1" dirty="0">
                <a:latin typeface="Comic Sans MS" pitchFamily="66" charset="0"/>
              </a:rPr>
              <a:t>Play who am I? </a:t>
            </a:r>
            <a:r>
              <a:rPr lang="en-AU" dirty="0">
                <a:latin typeface="Comic Sans MS" pitchFamily="66" charset="0"/>
              </a:rPr>
              <a:t>Using descriptive words.</a:t>
            </a:r>
          </a:p>
          <a:p>
            <a:endParaRPr lang="en-AU" dirty="0">
              <a:latin typeface="Comic Sans MS" pitchFamily="66" charset="0"/>
            </a:endParaRPr>
          </a:p>
          <a:p>
            <a:r>
              <a:rPr lang="en-AU" b="1" dirty="0">
                <a:latin typeface="Comic Sans MS" pitchFamily="66" charset="0"/>
              </a:rPr>
              <a:t>Sing songs</a:t>
            </a:r>
            <a:r>
              <a:rPr lang="en-AU" dirty="0">
                <a:latin typeface="Comic Sans MS" pitchFamily="66" charset="0"/>
              </a:rPr>
              <a:t> and nursery rhymes!</a:t>
            </a:r>
          </a:p>
          <a:p>
            <a:endParaRPr lang="en-AU" dirty="0">
              <a:latin typeface="Comic Sans MS" pitchFamily="66" charset="0"/>
            </a:endParaRPr>
          </a:p>
          <a:p>
            <a:r>
              <a:rPr lang="en-AU" b="1" dirty="0">
                <a:latin typeface="Comic Sans MS" pitchFamily="66" charset="0"/>
              </a:rPr>
              <a:t>Read number plates…</a:t>
            </a:r>
            <a:r>
              <a:rPr lang="en-AU" dirty="0">
                <a:latin typeface="Comic Sans MS" pitchFamily="66" charset="0"/>
              </a:rPr>
              <a:t>Make up silly sentences with the letters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6135" b="5023"/>
          <a:stretch/>
        </p:blipFill>
        <p:spPr>
          <a:xfrm>
            <a:off x="6192180" y="3819937"/>
            <a:ext cx="2230460" cy="2347183"/>
          </a:xfrm>
          <a:prstGeom prst="rect">
            <a:avLst/>
          </a:prstGeom>
        </p:spPr>
      </p:pic>
    </p:spTree>
    <p:extLst>
      <p:ext uri="{BB962C8B-B14F-4D97-AF65-F5344CB8AC3E}">
        <p14:creationId xmlns:p14="http://schemas.microsoft.com/office/powerpoint/2010/main" val="343746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744"/>
            <a:ext cx="9144000" cy="6858000"/>
          </a:xfrm>
          <a:prstGeom prst="rect">
            <a:avLst/>
          </a:prstGeom>
          <a:noFill/>
          <a:ln w="9525">
            <a:noFill/>
            <a:miter lim="800000"/>
            <a:headEnd/>
            <a:tailEnd/>
          </a:ln>
        </p:spPr>
      </p:pic>
      <p:sp>
        <p:nvSpPr>
          <p:cNvPr id="6" name="Rectangle 3"/>
          <p:cNvSpPr>
            <a:spLocks noChangeArrowheads="1"/>
          </p:cNvSpPr>
          <p:nvPr/>
        </p:nvSpPr>
        <p:spPr bwMode="auto">
          <a:xfrm>
            <a:off x="1441912" y="1988269"/>
            <a:ext cx="2952750" cy="3792538"/>
          </a:xfrm>
          <a:prstGeom prst="rect">
            <a:avLst/>
          </a:prstGeom>
          <a:noFill/>
          <a:ln w="9525">
            <a:noFill/>
            <a:miter lim="800000"/>
            <a:headEnd/>
            <a:tailEnd/>
          </a:ln>
        </p:spPr>
        <p:txBody>
          <a:bodyPr/>
          <a:lstStyle/>
          <a:p>
            <a:pPr marL="342900" indent="-342900">
              <a:spcBef>
                <a:spcPct val="20000"/>
              </a:spcBef>
              <a:buFont typeface="Arial" charset="0"/>
              <a:buChar char="•"/>
            </a:pPr>
            <a:r>
              <a:rPr lang="en-AU" sz="2400">
                <a:latin typeface="Comic Sans MS" panose="030F0702030302020204" pitchFamily="66" charset="0"/>
              </a:rPr>
              <a:t>Counters</a:t>
            </a:r>
          </a:p>
          <a:p>
            <a:pPr marL="342900" indent="-342900">
              <a:spcBef>
                <a:spcPct val="20000"/>
              </a:spcBef>
              <a:buFont typeface="Arial" charset="0"/>
              <a:buChar char="•"/>
            </a:pPr>
            <a:r>
              <a:rPr lang="en-AU" sz="2400">
                <a:latin typeface="Comic Sans MS" panose="030F0702030302020204" pitchFamily="66" charset="0"/>
              </a:rPr>
              <a:t>Dice</a:t>
            </a:r>
          </a:p>
          <a:p>
            <a:pPr marL="342900" indent="-342900">
              <a:spcBef>
                <a:spcPct val="20000"/>
              </a:spcBef>
              <a:buFont typeface="Arial" charset="0"/>
              <a:buChar char="•"/>
            </a:pPr>
            <a:r>
              <a:rPr lang="en-AU" sz="2400" err="1">
                <a:latin typeface="Comic Sans MS" panose="030F0702030302020204" pitchFamily="66" charset="0"/>
              </a:rPr>
              <a:t>Popsticks</a:t>
            </a:r>
            <a:endParaRPr lang="en-AU" sz="2400">
              <a:latin typeface="Comic Sans MS" panose="030F0702030302020204" pitchFamily="66" charset="0"/>
            </a:endParaRPr>
          </a:p>
          <a:p>
            <a:pPr marL="342900" indent="-342900">
              <a:spcBef>
                <a:spcPct val="20000"/>
              </a:spcBef>
              <a:buFont typeface="Arial" charset="0"/>
              <a:buChar char="•"/>
            </a:pPr>
            <a:r>
              <a:rPr lang="en-AU" sz="2400">
                <a:latin typeface="Comic Sans MS" panose="030F0702030302020204" pitchFamily="66" charset="0"/>
              </a:rPr>
              <a:t>Hundreds chart</a:t>
            </a:r>
          </a:p>
          <a:p>
            <a:pPr marL="342900" indent="-342900">
              <a:spcBef>
                <a:spcPct val="20000"/>
              </a:spcBef>
              <a:buFont typeface="Arial" charset="0"/>
              <a:buChar char="•"/>
            </a:pPr>
            <a:r>
              <a:rPr lang="en-AU" sz="2400">
                <a:latin typeface="Comic Sans MS" panose="030F0702030302020204" pitchFamily="66" charset="0"/>
              </a:rPr>
              <a:t>Ten Frames</a:t>
            </a:r>
          </a:p>
        </p:txBody>
      </p:sp>
      <p:sp>
        <p:nvSpPr>
          <p:cNvPr id="7" name="Rectangle 4"/>
          <p:cNvSpPr>
            <a:spLocks noChangeArrowheads="1"/>
          </p:cNvSpPr>
          <p:nvPr/>
        </p:nvSpPr>
        <p:spPr bwMode="auto">
          <a:xfrm>
            <a:off x="4652659" y="2010987"/>
            <a:ext cx="3830225" cy="3863975"/>
          </a:xfrm>
          <a:prstGeom prst="rect">
            <a:avLst/>
          </a:prstGeom>
          <a:noFill/>
          <a:ln w="9525">
            <a:noFill/>
            <a:miter lim="800000"/>
            <a:headEnd/>
            <a:tailEnd/>
          </a:ln>
        </p:spPr>
        <p:txBody>
          <a:bodyPr/>
          <a:lstStyle/>
          <a:p>
            <a:pPr marL="342900" indent="-342900">
              <a:spcBef>
                <a:spcPct val="20000"/>
              </a:spcBef>
              <a:buFont typeface="Arial" charset="0"/>
              <a:buChar char="•"/>
            </a:pPr>
            <a:r>
              <a:rPr lang="en-AU" sz="2400">
                <a:latin typeface="Comic Sans MS" panose="030F0702030302020204" pitchFamily="66" charset="0"/>
              </a:rPr>
              <a:t>Number cards:</a:t>
            </a:r>
          </a:p>
          <a:p>
            <a:pPr marL="742950" lvl="1" indent="-285750">
              <a:spcBef>
                <a:spcPct val="20000"/>
              </a:spcBef>
              <a:buFont typeface="Arial" charset="0"/>
              <a:buChar char="–"/>
            </a:pPr>
            <a:r>
              <a:rPr lang="en-AU" sz="2400">
                <a:latin typeface="Comic Sans MS" panose="030F0702030302020204" pitchFamily="66" charset="0"/>
              </a:rPr>
              <a:t>Playing cards</a:t>
            </a:r>
          </a:p>
          <a:p>
            <a:pPr marL="742950" lvl="1" indent="-285750">
              <a:spcBef>
                <a:spcPct val="20000"/>
              </a:spcBef>
              <a:buFont typeface="Arial" charset="0"/>
              <a:buChar char="–"/>
            </a:pPr>
            <a:r>
              <a:rPr lang="en-AU" sz="2400">
                <a:latin typeface="Comic Sans MS" panose="030F0702030302020204" pitchFamily="66" charset="0"/>
              </a:rPr>
              <a:t>Numeral cards</a:t>
            </a:r>
          </a:p>
          <a:p>
            <a:pPr marL="342900" indent="-342900">
              <a:spcBef>
                <a:spcPct val="20000"/>
              </a:spcBef>
              <a:buFont typeface="Arial" charset="0"/>
              <a:buChar char="•"/>
            </a:pPr>
            <a:r>
              <a:rPr lang="en-AU" sz="2400">
                <a:latin typeface="Comic Sans MS" panose="030F0702030302020204" pitchFamily="66" charset="0"/>
              </a:rPr>
              <a:t>Dominoes</a:t>
            </a:r>
          </a:p>
          <a:p>
            <a:pPr marL="342900" indent="-342900">
              <a:spcBef>
                <a:spcPct val="20000"/>
              </a:spcBef>
              <a:buFont typeface="Arial" charset="0"/>
              <a:buChar char="•"/>
            </a:pPr>
            <a:r>
              <a:rPr lang="en-AU" sz="2400">
                <a:latin typeface="Comic Sans MS" panose="030F0702030302020204" pitchFamily="66" charset="0"/>
              </a:rPr>
              <a:t>Empty Number line</a:t>
            </a:r>
          </a:p>
          <a:p>
            <a:pPr marL="342900" indent="-342900">
              <a:spcBef>
                <a:spcPct val="20000"/>
              </a:spcBef>
              <a:buFont typeface="Arial" charset="0"/>
              <a:buChar char="•"/>
            </a:pPr>
            <a:endParaRPr lang="en-AU" sz="3600">
              <a:latin typeface="Calibri" pitchFamily="34" charset="0"/>
            </a:endParaRPr>
          </a:p>
        </p:txBody>
      </p:sp>
      <p:sp>
        <p:nvSpPr>
          <p:cNvPr id="4" name="Rectangle 3"/>
          <p:cNvSpPr/>
          <p:nvPr/>
        </p:nvSpPr>
        <p:spPr>
          <a:xfrm>
            <a:off x="3017229" y="803881"/>
            <a:ext cx="3581430" cy="584775"/>
          </a:xfrm>
          <a:prstGeom prst="rect">
            <a:avLst/>
          </a:prstGeom>
        </p:spPr>
        <p:txBody>
          <a:bodyPr wrap="none">
            <a:spAutoFit/>
          </a:bodyPr>
          <a:lstStyle/>
          <a:p>
            <a:r>
              <a:rPr lang="en-AU" sz="3200">
                <a:latin typeface="Comic Sans MS" panose="030F0702030302020204" pitchFamily="66" charset="0"/>
              </a:rPr>
              <a:t>Maths Resources </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683221"/>
            <a:ext cx="1375732" cy="123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4581128"/>
            <a:ext cx="34020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3992" y="4520690"/>
            <a:ext cx="2233025" cy="168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Number chart - Definitions, Types, Charts">
            <a:extLst>
              <a:ext uri="{FF2B5EF4-FFF2-40B4-BE49-F238E27FC236}">
                <a16:creationId xmlns:a16="http://schemas.microsoft.com/office/drawing/2014/main" id="{E98F1AB5-F64D-A03E-FAFE-8970BCB303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0981" y="126547"/>
            <a:ext cx="1961514" cy="190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71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42558" y="3410830"/>
            <a:ext cx="1458884" cy="1438102"/>
          </a:xfrm>
        </p:spPr>
      </p:pic>
      <p:pic>
        <p:nvPicPr>
          <p:cNvPr id="5"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6" name="Rectangle 3"/>
          <p:cNvSpPr>
            <a:spLocks noChangeArrowheads="1"/>
          </p:cNvSpPr>
          <p:nvPr/>
        </p:nvSpPr>
        <p:spPr bwMode="auto">
          <a:xfrm>
            <a:off x="1327901" y="1650618"/>
            <a:ext cx="6934355" cy="2701925"/>
          </a:xfrm>
          <a:prstGeom prst="rect">
            <a:avLst/>
          </a:prstGeom>
          <a:noFill/>
          <a:ln w="9525">
            <a:noFill/>
            <a:miter lim="800000"/>
            <a:headEnd/>
            <a:tailEnd/>
          </a:ln>
        </p:spPr>
        <p:txBody>
          <a:bodyPr/>
          <a:lstStyle/>
          <a:p>
            <a:pPr marL="342900" indent="-342900">
              <a:spcBef>
                <a:spcPct val="20000"/>
              </a:spcBef>
              <a:buFont typeface="Arial" charset="0"/>
              <a:buChar char="•"/>
            </a:pPr>
            <a:r>
              <a:rPr lang="en-AU" sz="2400">
                <a:latin typeface="Comic Sans MS" panose="030F0702030302020204" pitchFamily="66" charset="0"/>
              </a:rPr>
              <a:t>Play with dice, cards &amp; dominoes</a:t>
            </a:r>
          </a:p>
          <a:p>
            <a:pPr marL="342900" indent="-342900">
              <a:spcBef>
                <a:spcPct val="20000"/>
              </a:spcBef>
              <a:buFont typeface="Arial" charset="0"/>
              <a:buChar char="•"/>
            </a:pPr>
            <a:r>
              <a:rPr lang="en-AU" sz="2400">
                <a:latin typeface="Comic Sans MS" panose="030F0702030302020204" pitchFamily="66" charset="0"/>
              </a:rPr>
              <a:t>Talk about shapes and objects you see</a:t>
            </a:r>
          </a:p>
          <a:p>
            <a:pPr marL="342900" indent="-342900">
              <a:spcBef>
                <a:spcPct val="20000"/>
              </a:spcBef>
              <a:buFont typeface="Arial" charset="0"/>
              <a:buChar char="•"/>
            </a:pPr>
            <a:r>
              <a:rPr lang="en-AU" sz="2400">
                <a:latin typeface="Comic Sans MS" panose="030F0702030302020204" pitchFamily="66" charset="0"/>
              </a:rPr>
              <a:t>Sing Nursery Rhymes</a:t>
            </a:r>
          </a:p>
          <a:p>
            <a:pPr marL="342900" indent="-342900">
              <a:spcBef>
                <a:spcPct val="20000"/>
              </a:spcBef>
              <a:buFont typeface="Arial" charset="0"/>
              <a:buChar char="•"/>
            </a:pPr>
            <a:r>
              <a:rPr lang="en-AU" sz="2400">
                <a:latin typeface="Comic Sans MS" panose="030F0702030302020204" pitchFamily="66" charset="0"/>
              </a:rPr>
              <a:t>Washing (sorting sizes &amp; colours)</a:t>
            </a:r>
          </a:p>
          <a:p>
            <a:pPr marL="342900" indent="-342900">
              <a:spcBef>
                <a:spcPct val="20000"/>
              </a:spcBef>
              <a:buFont typeface="Arial" charset="0"/>
              <a:buChar char="•"/>
            </a:pPr>
            <a:r>
              <a:rPr lang="en-AU" sz="2400">
                <a:latin typeface="Comic Sans MS" panose="030F0702030302020204" pitchFamily="66" charset="0"/>
              </a:rPr>
              <a:t>Play uno, monopoly and snakes &amp; ladders</a:t>
            </a:r>
          </a:p>
          <a:p>
            <a:pPr marL="342900" indent="-342900">
              <a:spcBef>
                <a:spcPct val="20000"/>
              </a:spcBef>
              <a:buFont typeface="Arial" charset="0"/>
              <a:buChar char="•"/>
            </a:pPr>
            <a:r>
              <a:rPr lang="en-AU" sz="2400">
                <a:latin typeface="Comic Sans MS" panose="030F0702030302020204" pitchFamily="66" charset="0"/>
              </a:rPr>
              <a:t>Go on a number search</a:t>
            </a:r>
          </a:p>
          <a:p>
            <a:pPr marL="342900" indent="-342900">
              <a:spcBef>
                <a:spcPct val="20000"/>
              </a:spcBef>
              <a:buFont typeface="Arial" charset="0"/>
              <a:buChar char="•"/>
            </a:pPr>
            <a:r>
              <a:rPr lang="en-AU" sz="2400">
                <a:latin typeface="Comic Sans MS" panose="030F0702030302020204" pitchFamily="66" charset="0"/>
              </a:rPr>
              <a:t>Make sure they are forming their numerals correctly </a:t>
            </a:r>
          </a:p>
          <a:p>
            <a:pPr marL="342900" indent="-342900">
              <a:spcBef>
                <a:spcPct val="20000"/>
              </a:spcBef>
              <a:buFont typeface="Arial" charset="0"/>
              <a:buChar char="•"/>
            </a:pPr>
            <a:endParaRPr lang="en-AU" sz="2400">
              <a:latin typeface="Comic Sans MS" panose="030F0702030302020204" pitchFamily="66" charset="0"/>
            </a:endParaRPr>
          </a:p>
        </p:txBody>
      </p:sp>
      <p:sp>
        <p:nvSpPr>
          <p:cNvPr id="4" name="Rectangle 3"/>
          <p:cNvSpPr/>
          <p:nvPr/>
        </p:nvSpPr>
        <p:spPr>
          <a:xfrm>
            <a:off x="2032378" y="793306"/>
            <a:ext cx="4211409" cy="584775"/>
          </a:xfrm>
          <a:prstGeom prst="rect">
            <a:avLst/>
          </a:prstGeom>
        </p:spPr>
        <p:txBody>
          <a:bodyPr wrap="none">
            <a:spAutoFit/>
          </a:bodyPr>
          <a:lstStyle/>
          <a:p>
            <a:r>
              <a:rPr lang="en-AU" sz="3200">
                <a:latin typeface="Comic Sans MS" panose="030F0702030302020204" pitchFamily="66" charset="0"/>
              </a:rPr>
              <a:t>Things to do at home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5299073"/>
            <a:ext cx="1584176" cy="1037071"/>
          </a:xfrm>
          <a:prstGeom prst="rect">
            <a:avLst/>
          </a:prstGeom>
        </p:spPr>
      </p:pic>
      <p:pic>
        <p:nvPicPr>
          <p:cNvPr id="1028" name="Picture 4" descr="UNO Card Game for Kids and Families in Collectible Tin with 112 Cards and  Instructions, Makes a Great 7 Year Olds and Up - Amazon Exclusive :  Amazon.com.au: Toys &amp; Games">
            <a:extLst>
              <a:ext uri="{FF2B5EF4-FFF2-40B4-BE49-F238E27FC236}">
                <a16:creationId xmlns:a16="http://schemas.microsoft.com/office/drawing/2014/main" id="{056EFB4B-152E-2506-3C3D-BE5E73FA08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7704" y="4906232"/>
            <a:ext cx="2253432" cy="18117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B7AF850B-255B-3240-99D2-757B0CA0965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264" y="764704"/>
            <a:ext cx="1402557" cy="97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38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744"/>
            <a:ext cx="9144000" cy="6858000"/>
          </a:xfrm>
          <a:prstGeom prst="rect">
            <a:avLst/>
          </a:prstGeom>
          <a:noFill/>
          <a:ln w="9525">
            <a:noFill/>
            <a:miter lim="800000"/>
            <a:headEnd/>
            <a:tailEnd/>
          </a:ln>
        </p:spPr>
      </p:pic>
      <p:sp>
        <p:nvSpPr>
          <p:cNvPr id="18434" name="Rectangle 2"/>
          <p:cNvSpPr>
            <a:spLocks noGrp="1" noChangeArrowheads="1"/>
          </p:cNvSpPr>
          <p:nvPr>
            <p:ph type="title"/>
          </p:nvPr>
        </p:nvSpPr>
        <p:spPr>
          <a:xfrm>
            <a:off x="467544" y="404664"/>
            <a:ext cx="8229600" cy="1143000"/>
          </a:xfrm>
        </p:spPr>
        <p:txBody>
          <a:bodyPr>
            <a:normAutofit/>
          </a:bodyPr>
          <a:lstStyle/>
          <a:p>
            <a:pPr algn="ctr" eaLnBrk="1" hangingPunct="1"/>
            <a:r>
              <a:rPr lang="en-US" altLang="en-US" sz="2800" b="1">
                <a:solidFill>
                  <a:schemeClr val="tx1"/>
                </a:solidFill>
                <a:latin typeface="Comic Sans MS" panose="030F0702030302020204" pitchFamily="66" charset="0"/>
              </a:rPr>
              <a:t>Now they Have Started</a:t>
            </a:r>
          </a:p>
        </p:txBody>
      </p:sp>
      <p:sp>
        <p:nvSpPr>
          <p:cNvPr id="18435" name="Rectangle 3"/>
          <p:cNvSpPr>
            <a:spLocks noGrp="1" noChangeArrowheads="1"/>
          </p:cNvSpPr>
          <p:nvPr>
            <p:ph idx="1"/>
          </p:nvPr>
        </p:nvSpPr>
        <p:spPr>
          <a:xfrm>
            <a:off x="611560" y="1935480"/>
            <a:ext cx="7920880" cy="4389120"/>
          </a:xfrm>
        </p:spPr>
        <p:txBody>
          <a:bodyPr/>
          <a:lstStyle/>
          <a:p>
            <a:pPr eaLnBrk="1" hangingPunct="1">
              <a:lnSpc>
                <a:spcPct val="80000"/>
              </a:lnSpc>
            </a:pPr>
            <a:r>
              <a:rPr lang="en-US" altLang="en-US" sz="2000">
                <a:latin typeface="Comic Sans MS" panose="030F0702030302020204" pitchFamily="66" charset="0"/>
              </a:rPr>
              <a:t>Always leave your child with a smile. A quick ‘I love you’ goes a long way when you are little and starting school. If you have conflict in the morning and you leave your child cranky and upset, they will worry and ultimately you will think about it during the day. Six hours can be a long time when you are little and think that mummy or daddy are cranky and you are in trouble.</a:t>
            </a:r>
          </a:p>
          <a:p>
            <a:pPr eaLnBrk="1" hangingPunct="1">
              <a:lnSpc>
                <a:spcPct val="80000"/>
              </a:lnSpc>
            </a:pPr>
            <a:endParaRPr lang="en-US" altLang="en-US" sz="2000">
              <a:latin typeface="Comic Sans MS" panose="030F0702030302020204" pitchFamily="66" charset="0"/>
            </a:endParaRPr>
          </a:p>
          <a:p>
            <a:pPr eaLnBrk="1" hangingPunct="1">
              <a:lnSpc>
                <a:spcPct val="80000"/>
              </a:lnSpc>
            </a:pPr>
            <a:r>
              <a:rPr lang="en-US" altLang="en-US" sz="2000">
                <a:latin typeface="Comic Sans MS" panose="030F0702030302020204" pitchFamily="66" charset="0"/>
              </a:rPr>
              <a:t>Always be on time to pick up your child. Yours is the face they want to see the most at the end of the day. If you can’t be there, arrange for someone who can.</a:t>
            </a:r>
          </a:p>
          <a:p>
            <a:pPr eaLnBrk="1" hangingPunct="1">
              <a:lnSpc>
                <a:spcPct val="80000"/>
              </a:lnSpc>
            </a:pPr>
            <a:endParaRPr lang="en-US" altLang="en-US" sz="2000">
              <a:latin typeface="Comic Sans MS" panose="030F0702030302020204" pitchFamily="66" charset="0"/>
            </a:endParaRPr>
          </a:p>
          <a:p>
            <a:pPr eaLnBrk="1" hangingPunct="1">
              <a:lnSpc>
                <a:spcPct val="80000"/>
              </a:lnSpc>
            </a:pPr>
            <a:r>
              <a:rPr lang="en-US" altLang="en-US" sz="2000">
                <a:latin typeface="Comic Sans MS" panose="030F0702030302020204" pitchFamily="66" charset="0"/>
              </a:rPr>
              <a:t>Display their most prized work on the fridge or anywhere else.     (this includes EVERYTHING) you could sent it to relatives to share.</a:t>
            </a:r>
          </a:p>
        </p:txBody>
      </p:sp>
      <p:pic>
        <p:nvPicPr>
          <p:cNvPr id="2" name="Picture 1"/>
          <p:cNvPicPr>
            <a:picLocks noChangeAspect="1"/>
          </p:cNvPicPr>
          <p:nvPr/>
        </p:nvPicPr>
        <p:blipFill>
          <a:blip r:embed="rId4"/>
          <a:stretch>
            <a:fillRect/>
          </a:stretch>
        </p:blipFill>
        <p:spPr>
          <a:xfrm>
            <a:off x="1115616" y="656396"/>
            <a:ext cx="1042506" cy="1158340"/>
          </a:xfrm>
          <a:prstGeom prst="rect">
            <a:avLst/>
          </a:prstGeom>
        </p:spPr>
      </p:pic>
      <p:pic>
        <p:nvPicPr>
          <p:cNvPr id="3" name="Picture 2"/>
          <p:cNvPicPr>
            <a:picLocks noChangeAspect="1"/>
          </p:cNvPicPr>
          <p:nvPr/>
        </p:nvPicPr>
        <p:blipFill rotWithShape="1">
          <a:blip r:embed="rId5"/>
          <a:srcRect l="13576" r="10804"/>
          <a:stretch/>
        </p:blipFill>
        <p:spPr>
          <a:xfrm>
            <a:off x="6987108" y="418038"/>
            <a:ext cx="1512168" cy="1457070"/>
          </a:xfrm>
          <a:prstGeom prst="rect">
            <a:avLst/>
          </a:prstGeom>
        </p:spPr>
      </p:pic>
    </p:spTree>
    <p:extLst>
      <p:ext uri="{BB962C8B-B14F-4D97-AF65-F5344CB8AC3E}">
        <p14:creationId xmlns:p14="http://schemas.microsoft.com/office/powerpoint/2010/main" val="21551340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971600" y="764704"/>
            <a:ext cx="7344816" cy="4862870"/>
          </a:xfrm>
          <a:prstGeom prst="rect">
            <a:avLst/>
          </a:prstGeom>
          <a:noFill/>
        </p:spPr>
        <p:txBody>
          <a:bodyPr wrap="square" rtlCol="0">
            <a:spAutoFit/>
          </a:bodyPr>
          <a:lstStyle/>
          <a:p>
            <a:pPr algn="ctr"/>
            <a:r>
              <a:rPr lang="en-AU" sz="4000" b="1" i="1">
                <a:latin typeface="Comic Sans MS" pitchFamily="66" charset="0"/>
              </a:rPr>
              <a:t>Kinder Orientation</a:t>
            </a:r>
            <a:endParaRPr lang="en-AU" sz="4400" b="1">
              <a:latin typeface="Comic Sans MS" pitchFamily="66" charset="0"/>
            </a:endParaRPr>
          </a:p>
          <a:p>
            <a:pPr algn="ctr"/>
            <a:endParaRPr lang="en-AU" sz="3600" b="1">
              <a:latin typeface="Comic Sans MS" pitchFamily="66" charset="0"/>
            </a:endParaRPr>
          </a:p>
          <a:p>
            <a:pPr algn="ctr"/>
            <a:endParaRPr lang="en-AU" sz="3600" b="1">
              <a:latin typeface="Comic Sans MS" pitchFamily="66" charset="0"/>
            </a:endParaRPr>
          </a:p>
          <a:p>
            <a:pPr algn="ctr"/>
            <a:endParaRPr lang="en-AU" sz="900" b="1">
              <a:latin typeface="Comic Sans MS" pitchFamily="66" charset="0"/>
            </a:endParaRPr>
          </a:p>
          <a:p>
            <a:pPr algn="ctr"/>
            <a:endParaRPr lang="en-AU" sz="900" b="1">
              <a:latin typeface="Comic Sans MS" pitchFamily="66" charset="0"/>
            </a:endParaRPr>
          </a:p>
          <a:p>
            <a:pPr algn="ctr"/>
            <a:endParaRPr lang="en-AU" sz="900" b="1">
              <a:latin typeface="Comic Sans MS" pitchFamily="66" charset="0"/>
            </a:endParaRPr>
          </a:p>
          <a:p>
            <a:pPr algn="ctr"/>
            <a:endParaRPr lang="en-AU" sz="900" b="1">
              <a:latin typeface="Comic Sans MS" pitchFamily="66" charset="0"/>
            </a:endParaRPr>
          </a:p>
          <a:p>
            <a:pPr algn="ctr"/>
            <a:endParaRPr lang="en-AU" sz="900" b="1">
              <a:latin typeface="Comic Sans MS" pitchFamily="66" charset="0"/>
            </a:endParaRPr>
          </a:p>
          <a:p>
            <a:pPr algn="ctr"/>
            <a:endParaRPr lang="en-AU" sz="900" b="1">
              <a:latin typeface="Comic Sans MS" pitchFamily="66" charset="0"/>
            </a:endParaRPr>
          </a:p>
          <a:p>
            <a:pPr algn="ctr"/>
            <a:endParaRPr lang="en-AU" sz="900" b="1">
              <a:latin typeface="Comic Sans MS" pitchFamily="66" charset="0"/>
            </a:endParaRPr>
          </a:p>
          <a:p>
            <a:pPr algn="ctr"/>
            <a:endParaRPr lang="en-AU" sz="900" b="1">
              <a:latin typeface="Comic Sans MS" pitchFamily="66" charset="0"/>
            </a:endParaRPr>
          </a:p>
          <a:p>
            <a:pPr algn="ctr"/>
            <a:endParaRPr lang="en-AU" sz="900" b="1">
              <a:latin typeface="Comic Sans MS" pitchFamily="66" charset="0"/>
            </a:endParaRPr>
          </a:p>
          <a:p>
            <a:pPr algn="ctr"/>
            <a:endParaRPr lang="en-AU" sz="900" b="1">
              <a:latin typeface="Comic Sans MS" pitchFamily="66" charset="0"/>
            </a:endParaRPr>
          </a:p>
          <a:p>
            <a:pPr algn="ctr"/>
            <a:r>
              <a:rPr lang="en-AU" sz="3600" b="1">
                <a:latin typeface="Comic Sans MS" pitchFamily="66" charset="0"/>
              </a:rPr>
              <a:t>Parent Information Session</a:t>
            </a:r>
          </a:p>
          <a:p>
            <a:pPr algn="ctr"/>
            <a:endParaRPr lang="en-AU" sz="3600" b="1">
              <a:latin typeface="Comic Sans MS" pitchFamily="66" charset="0"/>
            </a:endParaRPr>
          </a:p>
          <a:p>
            <a:pPr algn="ctr"/>
            <a:r>
              <a:rPr lang="en-AU" sz="3600" b="1">
                <a:latin typeface="Comic Sans MS" pitchFamily="66" charset="0"/>
              </a:rPr>
              <a:t>Thursday 8</a:t>
            </a:r>
            <a:r>
              <a:rPr lang="en-AU" sz="3600" b="1" baseline="30000">
                <a:latin typeface="Comic Sans MS" pitchFamily="66" charset="0"/>
              </a:rPr>
              <a:t>th</a:t>
            </a:r>
            <a:r>
              <a:rPr lang="en-AU" sz="3600" b="1">
                <a:latin typeface="Comic Sans MS" pitchFamily="66" charset="0"/>
              </a:rPr>
              <a:t> October 2015</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086" y="788225"/>
            <a:ext cx="114649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394714" y="1102679"/>
            <a:ext cx="5184576" cy="523220"/>
          </a:xfrm>
          <a:prstGeom prst="rect">
            <a:avLst/>
          </a:prstGeom>
          <a:noFill/>
        </p:spPr>
        <p:txBody>
          <a:bodyPr wrap="square" rtlCol="0">
            <a:spAutoFit/>
          </a:bodyPr>
          <a:lstStyle/>
          <a:p>
            <a:r>
              <a:rPr lang="en-AU" sz="2800" b="1">
                <a:solidFill>
                  <a:schemeClr val="bg1"/>
                </a:solidFill>
                <a:latin typeface="Comic Sans MS" panose="030F0702030302020204" pitchFamily="66" charset="0"/>
              </a:rPr>
              <a:t>Acknowledgement of Country </a:t>
            </a:r>
          </a:p>
        </p:txBody>
      </p:sp>
      <p:pic>
        <p:nvPicPr>
          <p:cNvPr id="7" name="Picture 6">
            <a:extLst>
              <a:ext uri="{FF2B5EF4-FFF2-40B4-BE49-F238E27FC236}">
                <a16:creationId xmlns:a16="http://schemas.microsoft.com/office/drawing/2014/main" id="{91978A9E-7B27-4B53-9551-619ECA1BF15C}"/>
              </a:ext>
            </a:extLst>
          </p:cNvPr>
          <p:cNvPicPr>
            <a:picLocks noChangeAspect="1"/>
          </p:cNvPicPr>
          <p:nvPr/>
        </p:nvPicPr>
        <p:blipFill>
          <a:blip r:embed="rId5"/>
          <a:stretch>
            <a:fillRect/>
          </a:stretch>
        </p:blipFill>
        <p:spPr>
          <a:xfrm>
            <a:off x="1053083" y="2026121"/>
            <a:ext cx="7181850" cy="4067175"/>
          </a:xfrm>
          <a:prstGeom prst="rect">
            <a:avLst/>
          </a:prstGeom>
        </p:spPr>
      </p:pic>
    </p:spTree>
    <p:extLst>
      <p:ext uri="{BB962C8B-B14F-4D97-AF65-F5344CB8AC3E}">
        <p14:creationId xmlns:p14="http://schemas.microsoft.com/office/powerpoint/2010/main" val="251636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44"/>
            <a:ext cx="9144000" cy="6858000"/>
          </a:xfrm>
          <a:prstGeom prst="rect">
            <a:avLst/>
          </a:prstGeom>
          <a:noFill/>
          <a:ln w="9525">
            <a:noFill/>
            <a:miter lim="800000"/>
            <a:headEnd/>
            <a:tailEnd/>
          </a:ln>
        </p:spPr>
      </p:pic>
      <p:sp>
        <p:nvSpPr>
          <p:cNvPr id="19459" name="Rectangle 3"/>
          <p:cNvSpPr>
            <a:spLocks noGrp="1" noChangeArrowheads="1"/>
          </p:cNvSpPr>
          <p:nvPr>
            <p:ph idx="1"/>
          </p:nvPr>
        </p:nvSpPr>
        <p:spPr>
          <a:xfrm>
            <a:off x="899592" y="1935480"/>
            <a:ext cx="7704856" cy="4389120"/>
          </a:xfrm>
        </p:spPr>
        <p:txBody>
          <a:bodyPr/>
          <a:lstStyle/>
          <a:p>
            <a:pPr eaLnBrk="1" hangingPunct="1">
              <a:lnSpc>
                <a:spcPct val="80000"/>
              </a:lnSpc>
            </a:pPr>
            <a:r>
              <a:rPr lang="en-US" altLang="en-US" sz="2200">
                <a:latin typeface="Comic Sans MS" panose="030F0702030302020204" pitchFamily="66" charset="0"/>
              </a:rPr>
              <a:t>If you have trouble getting your child to school, talk to their teacher. They have lots of good ideas.</a:t>
            </a:r>
          </a:p>
          <a:p>
            <a:pPr eaLnBrk="1" hangingPunct="1">
              <a:lnSpc>
                <a:spcPct val="80000"/>
              </a:lnSpc>
            </a:pPr>
            <a:endParaRPr lang="en-US" altLang="en-US" sz="2200">
              <a:latin typeface="Comic Sans MS" panose="030F0702030302020204" pitchFamily="66" charset="0"/>
            </a:endParaRPr>
          </a:p>
          <a:p>
            <a:pPr eaLnBrk="1" hangingPunct="1">
              <a:lnSpc>
                <a:spcPct val="80000"/>
              </a:lnSpc>
            </a:pPr>
            <a:r>
              <a:rPr lang="en-US" altLang="en-US" sz="2200">
                <a:latin typeface="Comic Sans MS" panose="030F0702030302020204" pitchFamily="66" charset="0"/>
              </a:rPr>
              <a:t>Write important dates and events on the calendar, such as library, sports day, special event days.</a:t>
            </a:r>
          </a:p>
          <a:p>
            <a:pPr eaLnBrk="1" hangingPunct="1">
              <a:lnSpc>
                <a:spcPct val="80000"/>
              </a:lnSpc>
            </a:pPr>
            <a:endParaRPr lang="en-US" altLang="en-US" sz="2200">
              <a:latin typeface="Comic Sans MS" panose="030F0702030302020204" pitchFamily="66" charset="0"/>
            </a:endParaRPr>
          </a:p>
          <a:p>
            <a:pPr eaLnBrk="1" hangingPunct="1">
              <a:lnSpc>
                <a:spcPct val="80000"/>
              </a:lnSpc>
            </a:pPr>
            <a:r>
              <a:rPr lang="en-US" altLang="en-US" sz="2200">
                <a:latin typeface="Comic Sans MS" panose="030F0702030302020204" pitchFamily="66" charset="0"/>
              </a:rPr>
              <a:t>Pack food and drinks that you know your child eats. Listen to what your child wants to eat, within reason, and try to pack healthy yummy food. This will encourage empty lunchboxes at the end of the day. You can always pack little notes in their lunchbox to say special things.</a:t>
            </a:r>
          </a:p>
        </p:txBody>
      </p:sp>
      <p:sp>
        <p:nvSpPr>
          <p:cNvPr id="4" name="Rectangle 2"/>
          <p:cNvSpPr>
            <a:spLocks noGrp="1" noChangeArrowheads="1"/>
          </p:cNvSpPr>
          <p:nvPr>
            <p:ph type="title"/>
          </p:nvPr>
        </p:nvSpPr>
        <p:spPr>
          <a:xfrm>
            <a:off x="467544" y="404664"/>
            <a:ext cx="8229600" cy="1143000"/>
          </a:xfrm>
        </p:spPr>
        <p:txBody>
          <a:bodyPr>
            <a:normAutofit/>
          </a:bodyPr>
          <a:lstStyle/>
          <a:p>
            <a:pPr algn="ctr" eaLnBrk="1" hangingPunct="1"/>
            <a:r>
              <a:rPr lang="en-US" altLang="en-US" sz="2800" b="1">
                <a:solidFill>
                  <a:schemeClr val="tx1"/>
                </a:solidFill>
                <a:latin typeface="Comic Sans MS" panose="030F0702030302020204" pitchFamily="66" charset="0"/>
              </a:rPr>
              <a:t>Now they Have Started</a:t>
            </a:r>
          </a:p>
        </p:txBody>
      </p:sp>
    </p:spTree>
    <p:extLst>
      <p:ext uri="{BB962C8B-B14F-4D97-AF65-F5344CB8AC3E}">
        <p14:creationId xmlns:p14="http://schemas.microsoft.com/office/powerpoint/2010/main" val="169262568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Shape, rectangle&#10;&#10;Description automatically generated">
            <a:extLst>
              <a:ext uri="{FF2B5EF4-FFF2-40B4-BE49-F238E27FC236}">
                <a16:creationId xmlns:a16="http://schemas.microsoft.com/office/drawing/2014/main" id="{2CA70E49-D0F0-CDA5-F120-B14BBA5C80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a:effectLst>
            <a:outerShdw blurRad="50800" dist="38100" dir="18900000" algn="bl" rotWithShape="0">
              <a:prstClr val="black">
                <a:alpha val="40000"/>
              </a:prstClr>
            </a:outerShdw>
          </a:effectLst>
        </p:spPr>
      </p:pic>
      <p:pic>
        <p:nvPicPr>
          <p:cNvPr id="8" name="Picture 8" descr="Text, letter&#10;&#10;Description automatically generated">
            <a:extLst>
              <a:ext uri="{FF2B5EF4-FFF2-40B4-BE49-F238E27FC236}">
                <a16:creationId xmlns:a16="http://schemas.microsoft.com/office/drawing/2014/main" id="{8057445F-20F0-E52C-3333-C79606D927A1}"/>
              </a:ext>
            </a:extLst>
          </p:cNvPr>
          <p:cNvPicPr>
            <a:picLocks noChangeAspect="1"/>
          </p:cNvPicPr>
          <p:nvPr/>
        </p:nvPicPr>
        <p:blipFill>
          <a:blip r:embed="rId3"/>
          <a:stretch>
            <a:fillRect/>
          </a:stretch>
        </p:blipFill>
        <p:spPr>
          <a:xfrm>
            <a:off x="2251302" y="172525"/>
            <a:ext cx="4723038" cy="6512951"/>
          </a:xfrm>
          <a:prstGeom prst="rect">
            <a:avLst/>
          </a:prstGeom>
        </p:spPr>
      </p:pic>
    </p:spTree>
    <p:extLst>
      <p:ext uri="{BB962C8B-B14F-4D97-AF65-F5344CB8AC3E}">
        <p14:creationId xmlns:p14="http://schemas.microsoft.com/office/powerpoint/2010/main" val="3742652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a:effectLst>
            <a:outerShdw blurRad="50800" dist="38100" dir="18900000" algn="bl" rotWithShape="0">
              <a:prstClr val="black">
                <a:alpha val="40000"/>
              </a:prstClr>
            </a:outerShdw>
          </a:effectLst>
        </p:spPr>
      </p:pic>
      <p:sp>
        <p:nvSpPr>
          <p:cNvPr id="5" name="TextBox 5"/>
          <p:cNvSpPr txBox="1">
            <a:spLocks noChangeArrowheads="1"/>
          </p:cNvSpPr>
          <p:nvPr/>
        </p:nvSpPr>
        <p:spPr bwMode="auto">
          <a:xfrm>
            <a:off x="1295400" y="846138"/>
            <a:ext cx="6553200" cy="523220"/>
          </a:xfrm>
          <a:prstGeom prst="rect">
            <a:avLst/>
          </a:prstGeom>
          <a:noFill/>
          <a:ln w="9525">
            <a:noFill/>
            <a:miter lim="800000"/>
            <a:headEnd/>
            <a:tailEnd/>
          </a:ln>
        </p:spPr>
        <p:txBody>
          <a:bodyPr>
            <a:spAutoFit/>
          </a:bodyPr>
          <a:lstStyle/>
          <a:p>
            <a:pPr algn="ctr" fontAlgn="base">
              <a:spcBef>
                <a:spcPct val="0"/>
              </a:spcBef>
              <a:spcAft>
                <a:spcPct val="0"/>
              </a:spcAft>
            </a:pPr>
            <a:r>
              <a:rPr lang="en-AU" sz="2800" b="1">
                <a:solidFill>
                  <a:prstClr val="black"/>
                </a:solidFill>
                <a:latin typeface="Comic Sans MS" panose="030F0702030302020204" pitchFamily="66" charset="0"/>
                <a:cs typeface="Arial" pitchFamily="34" charset="0"/>
              </a:rPr>
              <a:t>Copacabana PS Social Story</a:t>
            </a:r>
          </a:p>
        </p:txBody>
      </p:sp>
      <p:sp>
        <p:nvSpPr>
          <p:cNvPr id="3" name="Text Box 2"/>
          <p:cNvSpPr txBox="1">
            <a:spLocks noChangeArrowheads="1"/>
          </p:cNvSpPr>
          <p:nvPr/>
        </p:nvSpPr>
        <p:spPr bwMode="auto">
          <a:xfrm>
            <a:off x="2915816" y="1726843"/>
            <a:ext cx="3672408" cy="4222438"/>
          </a:xfrm>
          <a:prstGeom prst="rect">
            <a:avLst/>
          </a:prstGeom>
          <a:noFill/>
          <a:ln w="254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0" i="0" u="none" strike="noStrike" cap="none" normalizeH="0" baseline="0">
                <a:ln>
                  <a:noFill/>
                </a:ln>
                <a:solidFill>
                  <a:srgbClr val="000000"/>
                </a:solidFill>
                <a:effectLst/>
                <a:latin typeface="Comic Sans MS" panose="030F0702030302020204" pitchFamily="66" charset="0"/>
              </a:rPr>
              <a:t>This is a story about starting school – Copacabana Public School.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600" b="0" i="0" u="none" strike="noStrike" cap="none" normalizeH="0" baseline="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600" b="0" i="0" u="none" strike="noStrike" cap="none" normalizeH="0" baseline="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600" b="0" i="0" u="none" strike="noStrike" cap="none" normalizeH="0" baseline="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600" b="0" i="0" u="none" strike="noStrike" cap="none" normalizeH="0" baseline="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600" b="0" i="0" u="none" strike="noStrike" cap="none" normalizeH="0" baseline="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600" b="0" i="0" u="none" strike="noStrike" cap="none" normalizeH="0" baseline="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600" b="0" i="0" u="none" strike="noStrike" cap="none" normalizeH="0" baseline="0">
              <a:ln>
                <a:noFill/>
              </a:ln>
              <a:solidFill>
                <a:srgbClr val="000000"/>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0" i="0" u="none" strike="noStrike" cap="none" normalizeH="0" baseline="0">
                <a:ln>
                  <a:noFill/>
                </a:ln>
                <a:solidFill>
                  <a:srgbClr val="000000"/>
                </a:solidFill>
                <a:effectLst/>
                <a:latin typeface="Comic Sans MS" panose="030F0702030302020204" pitchFamily="66" charset="0"/>
              </a:rPr>
              <a:t>There will be lots of children in your class and you will have your own special teacher and classroom.</a:t>
            </a:r>
            <a:endParaRPr kumimoji="0" lang="en-US" altLang="en-US" sz="1600" b="0" i="0" u="none" strike="noStrike" cap="none" normalizeH="0" baseline="0">
              <a:ln>
                <a:noFill/>
              </a:ln>
              <a:solidFill>
                <a:schemeClr val="tx1"/>
              </a:solidFill>
              <a:effectLst/>
              <a:latin typeface="Arial" panose="020B0604020202020204" pitchFamily="34" charset="0"/>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55405" y="2348880"/>
            <a:ext cx="2171086" cy="1447391"/>
          </a:xfrm>
          <a:prstGeom prst="rect">
            <a:avLst/>
          </a:prstGeom>
          <a:noFill/>
          <a:ln w="38100" algn="in">
            <a:solidFill>
              <a:srgbClr val="0066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2" name="Picture 4"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5055" y="4725144"/>
            <a:ext cx="2411785" cy="10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8" name="Straight Connector 7"/>
          <p:cNvCxnSpPr/>
          <p:nvPr/>
        </p:nvCxnSpPr>
        <p:spPr>
          <a:xfrm flipV="1">
            <a:off x="2915816" y="1591903"/>
            <a:ext cx="3528392" cy="1349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987824" y="1641817"/>
            <a:ext cx="3528392" cy="919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44208" y="1591903"/>
            <a:ext cx="144016" cy="1349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8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a:effectLst>
            <a:outerShdw blurRad="50800" dist="38100" dir="18900000" algn="bl" rotWithShape="0">
              <a:prstClr val="black">
                <a:alpha val="40000"/>
              </a:prstClr>
            </a:outerShdw>
          </a:effectLst>
        </p:spPr>
      </p:pic>
      <p:cxnSp>
        <p:nvCxnSpPr>
          <p:cNvPr id="13" name="Straight Connector 12"/>
          <p:cNvCxnSpPr/>
          <p:nvPr/>
        </p:nvCxnSpPr>
        <p:spPr>
          <a:xfrm>
            <a:off x="6444208" y="1591903"/>
            <a:ext cx="144016" cy="1349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descr="Image preview">
            <a:extLst>
              <a:ext uri="{FF2B5EF4-FFF2-40B4-BE49-F238E27FC236}">
                <a16:creationId xmlns:a16="http://schemas.microsoft.com/office/drawing/2014/main" id="{0DFEBA7B-84CF-00CC-DFEF-FE325F5333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106" y="810620"/>
            <a:ext cx="4982430" cy="498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03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title"/>
          </p:nvPr>
        </p:nvSpPr>
        <p:spPr>
          <a:xfrm>
            <a:off x="457200" y="554972"/>
            <a:ext cx="8229600" cy="708688"/>
          </a:xfrm>
        </p:spPr>
        <p:txBody>
          <a:bodyPr>
            <a:noAutofit/>
          </a:bodyPr>
          <a:lstStyle/>
          <a:p>
            <a:pPr algn="ctr"/>
            <a:r>
              <a:rPr lang="en-AU" sz="2800" b="1">
                <a:solidFill>
                  <a:schemeClr val="tx1"/>
                </a:solidFill>
                <a:latin typeface="Comic Sans MS" panose="030F0702030302020204" pitchFamily="66" charset="0"/>
              </a:rPr>
              <a:t>Vision &amp; Motto</a:t>
            </a:r>
          </a:p>
        </p:txBody>
      </p:sp>
      <p:sp>
        <p:nvSpPr>
          <p:cNvPr id="3" name="Content Placeholder 2"/>
          <p:cNvSpPr>
            <a:spLocks noGrp="1"/>
          </p:cNvSpPr>
          <p:nvPr>
            <p:ph idx="1"/>
          </p:nvPr>
        </p:nvSpPr>
        <p:spPr>
          <a:xfrm>
            <a:off x="863588" y="1412776"/>
            <a:ext cx="7416824" cy="5040560"/>
          </a:xfrm>
        </p:spPr>
        <p:txBody>
          <a:bodyPr>
            <a:normAutofit/>
          </a:bodyPr>
          <a:lstStyle/>
          <a:p>
            <a:r>
              <a:rPr lang="en-AU" sz="2800">
                <a:latin typeface="Comic Sans MS" panose="030F0702030302020204" pitchFamily="66" charset="0"/>
              </a:rPr>
              <a:t>BALANCE!</a:t>
            </a:r>
          </a:p>
          <a:p>
            <a:pPr marL="0" indent="0">
              <a:buNone/>
            </a:pPr>
            <a:r>
              <a:rPr lang="en-AU" sz="2800">
                <a:latin typeface="Comic Sans MS" panose="030F0702030302020204" pitchFamily="66" charset="0"/>
              </a:rPr>
              <a:t>Quality teaching and Learning Programs, driven by dedicated, committed and caring teachers that engage students within a strong, supportive and nurturing community environment. </a:t>
            </a:r>
          </a:p>
          <a:p>
            <a:pPr marL="0" indent="0">
              <a:buNone/>
            </a:pPr>
            <a:endParaRPr lang="en-AU">
              <a:latin typeface="Comic Sans MS" panose="030F0702030302020204" pitchFamily="66" charset="0"/>
            </a:endParaRPr>
          </a:p>
          <a:p>
            <a:pPr marL="0" indent="0">
              <a:buNone/>
            </a:pPr>
            <a:endParaRPr lang="en-AU">
              <a:latin typeface="Comic Sans MS" panose="030F0702030302020204" pitchFamily="66"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4149080"/>
            <a:ext cx="2515817" cy="2647597"/>
          </a:xfrm>
          <a:prstGeom prst="rect">
            <a:avLst/>
          </a:prstGeom>
        </p:spPr>
      </p:pic>
    </p:spTree>
    <p:extLst>
      <p:ext uri="{BB962C8B-B14F-4D97-AF65-F5344CB8AC3E}">
        <p14:creationId xmlns:p14="http://schemas.microsoft.com/office/powerpoint/2010/main" val="186247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title"/>
          </p:nvPr>
        </p:nvSpPr>
        <p:spPr>
          <a:xfrm>
            <a:off x="457200" y="554972"/>
            <a:ext cx="8229600" cy="708688"/>
          </a:xfrm>
        </p:spPr>
        <p:txBody>
          <a:bodyPr vert="horz" lIns="0" tIns="45720" rIns="0" bIns="0" anchor="b">
            <a:noAutofit/>
          </a:bodyPr>
          <a:lstStyle/>
          <a:p>
            <a:pPr algn="ctr"/>
            <a:r>
              <a:rPr lang="en-AU" sz="2800" b="1">
                <a:solidFill>
                  <a:schemeClr val="tx1"/>
                </a:solidFill>
                <a:latin typeface="Comic Sans MS"/>
              </a:rPr>
              <a:t>P &amp; C</a:t>
            </a:r>
            <a:endParaRPr lang="en-AU" sz="2800" b="1">
              <a:solidFill>
                <a:schemeClr val="tx1"/>
              </a:solidFill>
              <a:latin typeface="Comic Sans MS" panose="030F0702030302020204" pitchFamily="66" charset="0"/>
            </a:endParaRPr>
          </a:p>
        </p:txBody>
      </p:sp>
      <p:sp>
        <p:nvSpPr>
          <p:cNvPr id="3" name="Content Placeholder 2"/>
          <p:cNvSpPr>
            <a:spLocks noGrp="1"/>
          </p:cNvSpPr>
          <p:nvPr>
            <p:ph idx="1"/>
          </p:nvPr>
        </p:nvSpPr>
        <p:spPr>
          <a:xfrm>
            <a:off x="863588" y="1412776"/>
            <a:ext cx="7416824" cy="5040560"/>
          </a:xfrm>
        </p:spPr>
        <p:txBody>
          <a:bodyPr vert="horz" lIns="91440" tIns="45720" rIns="91440" bIns="45720" anchor="t">
            <a:normAutofit/>
          </a:bodyPr>
          <a:lstStyle/>
          <a:p>
            <a:pPr marL="0" indent="0">
              <a:buNone/>
            </a:pPr>
            <a:r>
              <a:rPr lang="en-AU" sz="2800" dirty="0">
                <a:latin typeface="Comic Sans MS"/>
              </a:rPr>
              <a:t> </a:t>
            </a:r>
            <a:endParaRPr lang="en-US" dirty="0">
              <a:latin typeface="Constantia"/>
            </a:endParaRPr>
          </a:p>
          <a:p>
            <a:pPr marL="0" indent="0">
              <a:buNone/>
            </a:pPr>
            <a:r>
              <a:rPr lang="en-AU" sz="2800" dirty="0">
                <a:latin typeface="Comic Sans MS"/>
              </a:rPr>
              <a:t>     P&amp;C President- Allison Hughes</a:t>
            </a:r>
            <a:endParaRPr lang="en-US" dirty="0"/>
          </a:p>
          <a:p>
            <a:endParaRPr lang="en-AU" sz="2800" dirty="0">
              <a:latin typeface="Comic Sans MS"/>
            </a:endParaRPr>
          </a:p>
          <a:p>
            <a:pPr marL="0" indent="0">
              <a:buNone/>
            </a:pPr>
            <a:endParaRPr lang="en-AU" dirty="0">
              <a:latin typeface="Comic Sans MS" panose="030F0702030302020204" pitchFamily="66" charset="0"/>
            </a:endParaRPr>
          </a:p>
          <a:p>
            <a:pPr marL="0" indent="0">
              <a:buNone/>
            </a:pPr>
            <a:endParaRPr lang="en-AU" dirty="0">
              <a:latin typeface="Comic Sans MS" panose="030F0702030302020204" pitchFamily="66"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988" y="2802880"/>
            <a:ext cx="2515817" cy="2647597"/>
          </a:xfrm>
          <a:prstGeom prst="rect">
            <a:avLst/>
          </a:prstGeom>
        </p:spPr>
      </p:pic>
    </p:spTree>
    <p:extLst>
      <p:ext uri="{BB962C8B-B14F-4D97-AF65-F5344CB8AC3E}">
        <p14:creationId xmlns:p14="http://schemas.microsoft.com/office/powerpoint/2010/main" val="140338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title"/>
          </p:nvPr>
        </p:nvSpPr>
        <p:spPr>
          <a:xfrm>
            <a:off x="457200" y="554972"/>
            <a:ext cx="8229600" cy="708688"/>
          </a:xfrm>
        </p:spPr>
        <p:txBody>
          <a:bodyPr vert="horz" lIns="0" tIns="45720" rIns="0" bIns="0" anchor="b">
            <a:noAutofit/>
          </a:bodyPr>
          <a:lstStyle/>
          <a:p>
            <a:pPr algn="ctr"/>
            <a:r>
              <a:rPr lang="en-AU" sz="2800" b="1">
                <a:solidFill>
                  <a:schemeClr val="tx1"/>
                </a:solidFill>
                <a:latin typeface="Comic Sans MS"/>
              </a:rPr>
              <a:t>Principal Welcome</a:t>
            </a:r>
            <a:endParaRPr lang="en-US">
              <a:solidFill>
                <a:schemeClr val="tx1"/>
              </a:solidFill>
            </a:endParaRPr>
          </a:p>
        </p:txBody>
      </p:sp>
      <p:sp>
        <p:nvSpPr>
          <p:cNvPr id="3" name="Content Placeholder 2"/>
          <p:cNvSpPr>
            <a:spLocks noGrp="1"/>
          </p:cNvSpPr>
          <p:nvPr>
            <p:ph idx="1"/>
          </p:nvPr>
        </p:nvSpPr>
        <p:spPr>
          <a:xfrm>
            <a:off x="863588" y="1412776"/>
            <a:ext cx="7416824" cy="5040560"/>
          </a:xfrm>
        </p:spPr>
        <p:txBody>
          <a:bodyPr vert="horz" lIns="91440" tIns="45720" rIns="91440" bIns="45720" anchor="t">
            <a:normAutofit/>
          </a:bodyPr>
          <a:lstStyle/>
          <a:p>
            <a:r>
              <a:rPr lang="en-AU" sz="2800" dirty="0">
                <a:latin typeface="Comic Sans MS"/>
              </a:rPr>
              <a:t>Ms Penny Hooper</a:t>
            </a:r>
            <a:endParaRPr lang="en-US" dirty="0"/>
          </a:p>
          <a:p>
            <a:endParaRPr lang="en-AU" sz="2800" dirty="0">
              <a:latin typeface="Comic Sans MS"/>
            </a:endParaRPr>
          </a:p>
          <a:p>
            <a:pPr marL="0" indent="0">
              <a:buNone/>
            </a:pPr>
            <a:endParaRPr lang="en-AU" dirty="0">
              <a:latin typeface="Comic Sans MS" panose="030F0702030302020204" pitchFamily="66" charset="0"/>
            </a:endParaRPr>
          </a:p>
          <a:p>
            <a:pPr marL="0" indent="0">
              <a:buNone/>
            </a:pPr>
            <a:endParaRPr lang="en-AU" dirty="0">
              <a:latin typeface="Comic Sans MS" panose="030F0702030302020204" pitchFamily="66"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988" y="2802880"/>
            <a:ext cx="2515817" cy="2647597"/>
          </a:xfrm>
          <a:prstGeom prst="rect">
            <a:avLst/>
          </a:prstGeom>
        </p:spPr>
      </p:pic>
    </p:spTree>
    <p:extLst>
      <p:ext uri="{BB962C8B-B14F-4D97-AF65-F5344CB8AC3E}">
        <p14:creationId xmlns:p14="http://schemas.microsoft.com/office/powerpoint/2010/main" val="122189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7999"/>
          </a:xfrm>
          <a:prstGeom prst="rect">
            <a:avLst/>
          </a:prstGeom>
        </p:spPr>
      </p:pic>
      <p:sp>
        <p:nvSpPr>
          <p:cNvPr id="2" name="Title 1"/>
          <p:cNvSpPr>
            <a:spLocks noGrp="1"/>
          </p:cNvSpPr>
          <p:nvPr>
            <p:ph type="title"/>
          </p:nvPr>
        </p:nvSpPr>
        <p:spPr>
          <a:xfrm>
            <a:off x="457200" y="548680"/>
            <a:ext cx="8229600" cy="708688"/>
          </a:xfrm>
        </p:spPr>
        <p:txBody>
          <a:bodyPr>
            <a:noAutofit/>
          </a:bodyPr>
          <a:lstStyle/>
          <a:p>
            <a:pPr algn="ctr"/>
            <a:r>
              <a:rPr lang="en-AU" sz="2800" b="1">
                <a:solidFill>
                  <a:schemeClr val="tx1"/>
                </a:solidFill>
                <a:latin typeface="Comic Sans MS" panose="030F0702030302020204" pitchFamily="66" charset="0"/>
              </a:rPr>
              <a:t>Uniforms</a:t>
            </a:r>
          </a:p>
        </p:txBody>
      </p:sp>
      <p:sp>
        <p:nvSpPr>
          <p:cNvPr id="3" name="Content Placeholder 2"/>
          <p:cNvSpPr>
            <a:spLocks noGrp="1"/>
          </p:cNvSpPr>
          <p:nvPr>
            <p:ph idx="1"/>
          </p:nvPr>
        </p:nvSpPr>
        <p:spPr>
          <a:xfrm>
            <a:off x="863588" y="1412776"/>
            <a:ext cx="7416824" cy="5040560"/>
          </a:xfrm>
        </p:spPr>
        <p:txBody>
          <a:bodyPr>
            <a:normAutofit/>
          </a:bodyPr>
          <a:lstStyle/>
          <a:p>
            <a:pPr marL="0" indent="0">
              <a:buNone/>
            </a:pPr>
            <a:endParaRPr lang="en-AU">
              <a:latin typeface="Comic Sans MS" panose="030F0702030302020204" pitchFamily="66" charset="0"/>
            </a:endParaRPr>
          </a:p>
          <a:p>
            <a:pPr marL="0" indent="0">
              <a:buNone/>
            </a:pPr>
            <a:endParaRPr lang="en-AU">
              <a:latin typeface="Comic Sans MS" panose="030F0702030302020204" pitchFamily="66" charset="0"/>
            </a:endParaRPr>
          </a:p>
        </p:txBody>
      </p:sp>
      <p:sp>
        <p:nvSpPr>
          <p:cNvPr id="6" name="TextBox 5"/>
          <p:cNvSpPr txBox="1"/>
          <p:nvPr/>
        </p:nvSpPr>
        <p:spPr>
          <a:xfrm>
            <a:off x="4860883" y="3823715"/>
            <a:ext cx="2448272" cy="369332"/>
          </a:xfrm>
          <a:prstGeom prst="rect">
            <a:avLst/>
          </a:prstGeom>
          <a:noFill/>
        </p:spPr>
        <p:txBody>
          <a:bodyPr wrap="square" lIns="91440" tIns="45720" rIns="91440" bIns="45720" rtlCol="0" anchor="t">
            <a:spAutoFit/>
          </a:bodyPr>
          <a:lstStyle/>
          <a:p>
            <a:endParaRPr lang="en-AU">
              <a:solidFill>
                <a:srgbClr val="FF0000"/>
              </a:solidFill>
            </a:endParaRPr>
          </a:p>
        </p:txBody>
      </p:sp>
      <p:sp>
        <p:nvSpPr>
          <p:cNvPr id="7" name="Rectangle 6"/>
          <p:cNvSpPr/>
          <p:nvPr/>
        </p:nvSpPr>
        <p:spPr>
          <a:xfrm>
            <a:off x="1081225" y="1412776"/>
            <a:ext cx="4572000" cy="4487382"/>
          </a:xfrm>
          <a:prstGeom prst="rect">
            <a:avLst/>
          </a:prstGeom>
        </p:spPr>
        <p:txBody>
          <a:bodyPr lIns="91440" tIns="45720" rIns="91440" bIns="45720" anchor="t">
            <a:spAutoFit/>
          </a:bodyPr>
          <a:lstStyle/>
          <a:p>
            <a:pPr marL="274320" marR="0" lvl="0" indent="-274320" defTabSz="91440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AU" sz="2800" b="0" i="0" u="none" strike="noStrike" kern="0" cap="none" spc="0" normalizeH="0" baseline="0" noProof="0">
                <a:ln>
                  <a:noFill/>
                </a:ln>
                <a:solidFill>
                  <a:prstClr val="black"/>
                </a:solidFill>
                <a:effectLst/>
                <a:uLnTx/>
                <a:uFillTx/>
                <a:latin typeface="Comic Sans MS" panose="030F0702030302020204" pitchFamily="66" charset="0"/>
              </a:rPr>
              <a:t>Summer uniform</a:t>
            </a:r>
          </a:p>
          <a:p>
            <a:pPr marL="274320" marR="0" lvl="0" indent="-274320" defTabSz="91440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AU" sz="2800" b="0" i="0" u="none" strike="noStrike" kern="0" cap="none" spc="0" normalizeH="0" baseline="0" noProof="0">
                <a:ln>
                  <a:noFill/>
                </a:ln>
                <a:solidFill>
                  <a:prstClr val="black"/>
                </a:solidFill>
                <a:effectLst/>
                <a:uLnTx/>
                <a:uFillTx/>
                <a:latin typeface="Comic Sans MS" panose="030F0702030302020204" pitchFamily="66" charset="0"/>
              </a:rPr>
              <a:t>Winter uniform</a:t>
            </a:r>
          </a:p>
          <a:p>
            <a:pPr marL="274320" marR="0" lvl="0" indent="-274320" defTabSz="91440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AU" sz="2800" b="0" i="0" u="none" strike="noStrike" kern="0" cap="none" spc="0" normalizeH="0" baseline="0" noProof="0">
                <a:ln>
                  <a:noFill/>
                </a:ln>
                <a:solidFill>
                  <a:prstClr val="black"/>
                </a:solidFill>
                <a:effectLst/>
                <a:uLnTx/>
                <a:uFillTx/>
                <a:latin typeface="Comic Sans MS" panose="030F0702030302020204" pitchFamily="66" charset="0"/>
              </a:rPr>
              <a:t>Sports uniform</a:t>
            </a:r>
          </a:p>
          <a:p>
            <a:pPr marL="274320" marR="0" lvl="0" indent="-274320" defTabSz="91440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AU" sz="2800" b="0" i="0" u="none" strike="noStrike" kern="0" cap="none" spc="0" normalizeH="0" baseline="0" noProof="0">
                <a:ln>
                  <a:noFill/>
                </a:ln>
                <a:solidFill>
                  <a:prstClr val="black"/>
                </a:solidFill>
                <a:effectLst/>
                <a:uLnTx/>
                <a:uFillTx/>
                <a:latin typeface="Comic Sans MS" panose="030F0702030302020204" pitchFamily="66" charset="0"/>
              </a:rPr>
              <a:t>Bag</a:t>
            </a:r>
          </a:p>
          <a:p>
            <a:pPr marL="274320" marR="0" lvl="0" indent="-274320" defTabSz="914400" eaLnBrk="1" fontAlgn="auto" latinLnBrk="0" hangingPunct="1">
              <a:lnSpc>
                <a:spcPct val="100000"/>
              </a:lnSpc>
              <a:spcBef>
                <a:spcPct val="20000"/>
              </a:spcBef>
              <a:spcAft>
                <a:spcPts val="0"/>
              </a:spcAft>
              <a:buClr>
                <a:srgbClr val="0BD0D9"/>
              </a:buClr>
              <a:buSzPct val="95000"/>
              <a:buFont typeface="Wingdings 2"/>
              <a:buChar char=""/>
              <a:tabLst/>
              <a:defRPr/>
            </a:pPr>
            <a:r>
              <a:rPr kumimoji="0" lang="en-AU" sz="2800" b="0" i="0" u="none" strike="noStrike" kern="0" cap="none" spc="0" normalizeH="0" baseline="0" noProof="0">
                <a:ln>
                  <a:noFill/>
                </a:ln>
                <a:solidFill>
                  <a:prstClr val="black"/>
                </a:solidFill>
                <a:effectLst/>
                <a:uLnTx/>
                <a:uFillTx/>
                <a:latin typeface="Comic Sans MS" panose="030F0702030302020204" pitchFamily="66" charset="0"/>
              </a:rPr>
              <a:t>Hats</a:t>
            </a:r>
          </a:p>
          <a:p>
            <a:pPr marL="274320" indent="-274320">
              <a:spcBef>
                <a:spcPct val="20000"/>
              </a:spcBef>
              <a:buClr>
                <a:srgbClr val="0BD0D9"/>
              </a:buClr>
              <a:buSzPct val="95000"/>
              <a:buFont typeface="Wingdings 2"/>
              <a:buChar char=""/>
              <a:defRPr/>
            </a:pPr>
            <a:r>
              <a:rPr lang="en-AU" sz="2800" kern="0">
                <a:latin typeface="Comic Sans MS"/>
              </a:rPr>
              <a:t>Uniform shop opening times</a:t>
            </a:r>
          </a:p>
          <a:p>
            <a:pPr marL="274320" indent="-274320">
              <a:spcBef>
                <a:spcPct val="20000"/>
              </a:spcBef>
              <a:buClr>
                <a:srgbClr val="0BD0D9"/>
              </a:buClr>
              <a:buSzPct val="95000"/>
              <a:buFont typeface="Wingdings 2"/>
              <a:buChar char=""/>
              <a:defRPr/>
            </a:pPr>
            <a:r>
              <a:rPr lang="en-AU" sz="2800" kern="0">
                <a:latin typeface="Comic Sans MS"/>
              </a:rPr>
              <a:t>Thank you Jemma and Bec!</a:t>
            </a:r>
            <a:endParaRPr lang="en-AU" sz="2800" kern="0">
              <a:latin typeface="Comic Sans MS" panose="030F0702030302020204" pitchFamily="66"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392" y="1385621"/>
            <a:ext cx="3823320" cy="2548880"/>
          </a:xfrm>
          <a:prstGeom prst="rect">
            <a:avLst/>
          </a:prstGeom>
        </p:spPr>
      </p:pic>
    </p:spTree>
    <p:extLst>
      <p:ext uri="{BB962C8B-B14F-4D97-AF65-F5344CB8AC3E}">
        <p14:creationId xmlns:p14="http://schemas.microsoft.com/office/powerpoint/2010/main" val="16659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1960384" y="908720"/>
            <a:ext cx="5184576" cy="523220"/>
          </a:xfrm>
          <a:prstGeom prst="rect">
            <a:avLst/>
          </a:prstGeom>
          <a:noFill/>
        </p:spPr>
        <p:txBody>
          <a:bodyPr wrap="square" rtlCol="0">
            <a:spAutoFit/>
          </a:bodyPr>
          <a:lstStyle/>
          <a:p>
            <a:pPr algn="ctr"/>
            <a:r>
              <a:rPr lang="en-AU" sz="2800" b="1">
                <a:solidFill>
                  <a:prstClr val="black"/>
                </a:solidFill>
                <a:latin typeface="Comic Sans MS" panose="030F0702030302020204" pitchFamily="66" charset="0"/>
              </a:rPr>
              <a:t>The School Curriculum</a:t>
            </a:r>
          </a:p>
        </p:txBody>
      </p:sp>
      <p:sp>
        <p:nvSpPr>
          <p:cNvPr id="6" name="Rectangle 3"/>
          <p:cNvSpPr txBox="1">
            <a:spLocks noChangeArrowheads="1"/>
          </p:cNvSpPr>
          <p:nvPr/>
        </p:nvSpPr>
        <p:spPr>
          <a:xfrm>
            <a:off x="899592" y="1771650"/>
            <a:ext cx="7696200" cy="3657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r>
              <a:rPr lang="en-AU" altLang="en-US" sz="2400">
                <a:solidFill>
                  <a:prstClr val="black"/>
                </a:solidFill>
                <a:latin typeface="Comic Sans MS" panose="030F0702030302020204" pitchFamily="66" charset="0"/>
              </a:rPr>
              <a:t>Australian Curriculum, Assessment and Reporting Authority (ACARA) sets the learning requirements for each stage of primary school.  </a:t>
            </a:r>
          </a:p>
          <a:p>
            <a:pPr algn="l">
              <a:buFontTx/>
              <a:buNone/>
            </a:pPr>
            <a:r>
              <a:rPr lang="en-AU" altLang="en-US" sz="2400">
                <a:solidFill>
                  <a:prstClr val="black"/>
                </a:solidFill>
                <a:latin typeface="Comic Sans MS" panose="030F0702030302020204" pitchFamily="66" charset="0"/>
              </a:rPr>
              <a:t>The four stages are:  </a:t>
            </a:r>
          </a:p>
          <a:p>
            <a:pPr algn="l">
              <a:buFontTx/>
              <a:buNone/>
            </a:pPr>
            <a:endParaRPr lang="en-AU" altLang="en-US" sz="1600">
              <a:solidFill>
                <a:prstClr val="black"/>
              </a:solidFill>
              <a:latin typeface="Comic Sans MS" panose="030F0702030302020204" pitchFamily="66" charset="0"/>
            </a:endParaRPr>
          </a:p>
          <a:p>
            <a:pPr algn="l">
              <a:buFontTx/>
              <a:buNone/>
            </a:pPr>
            <a:endParaRPr lang="en-AU" altLang="en-US" sz="2400">
              <a:solidFill>
                <a:prstClr val="black"/>
              </a:solidFill>
              <a:latin typeface="Comic Sans MS" panose="030F0702030302020204" pitchFamily="66" charset="0"/>
            </a:endParaRPr>
          </a:p>
          <a:p>
            <a:pPr algn="l">
              <a:buFontTx/>
              <a:buNone/>
            </a:pPr>
            <a:r>
              <a:rPr lang="en-AU" altLang="en-US" sz="1800">
                <a:solidFill>
                  <a:prstClr val="black"/>
                </a:solidFill>
                <a:latin typeface="Comic Sans MS" panose="030F0702030302020204" pitchFamily="66" charset="0"/>
              </a:rPr>
              <a:t>Kindergarten	    Years 1 &amp; 2            Years 3 &amp; 4             Years 5 &amp; 6</a:t>
            </a:r>
          </a:p>
          <a:p>
            <a:pPr algn="l">
              <a:buFontTx/>
              <a:buNone/>
            </a:pPr>
            <a:endParaRPr lang="en-AU" altLang="en-US" sz="2400">
              <a:solidFill>
                <a:prstClr val="black"/>
              </a:solidFill>
              <a:latin typeface="Comic Sans MS" panose="030F0702030302020204" pitchFamily="66" charset="0"/>
            </a:endParaRPr>
          </a:p>
          <a:p>
            <a:pPr algn="l">
              <a:buFontTx/>
              <a:buNone/>
            </a:pPr>
            <a:r>
              <a:rPr lang="en-AU" altLang="en-US" sz="1600" b="1">
                <a:solidFill>
                  <a:prstClr val="black"/>
                </a:solidFill>
                <a:latin typeface="Comic Sans MS" panose="030F0702030302020204" pitchFamily="66" charset="0"/>
              </a:rPr>
              <a:t>Early Stage 1	     Stage 1	       Stage 2		 Stage 3</a:t>
            </a:r>
          </a:p>
          <a:p>
            <a:pPr>
              <a:buFontTx/>
              <a:buNone/>
            </a:pPr>
            <a:endParaRPr lang="en-AU" altLang="en-US" sz="2400">
              <a:solidFill>
                <a:prstClr val="black">
                  <a:tint val="75000"/>
                </a:prstClr>
              </a:solidFill>
            </a:endParaRPr>
          </a:p>
        </p:txBody>
      </p:sp>
      <p:sp>
        <p:nvSpPr>
          <p:cNvPr id="5" name="Rectangle 4"/>
          <p:cNvSpPr/>
          <p:nvPr/>
        </p:nvSpPr>
        <p:spPr>
          <a:xfrm>
            <a:off x="971600" y="4530495"/>
            <a:ext cx="1440160" cy="36004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8" name="Rectangle 7"/>
          <p:cNvSpPr/>
          <p:nvPr/>
        </p:nvSpPr>
        <p:spPr>
          <a:xfrm>
            <a:off x="2915816" y="4530495"/>
            <a:ext cx="1440160" cy="36004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0" name="Rectangle 9"/>
          <p:cNvSpPr/>
          <p:nvPr/>
        </p:nvSpPr>
        <p:spPr>
          <a:xfrm>
            <a:off x="4932933" y="4530495"/>
            <a:ext cx="1440160" cy="36004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1" name="Rectangle 10"/>
          <p:cNvSpPr/>
          <p:nvPr/>
        </p:nvSpPr>
        <p:spPr>
          <a:xfrm>
            <a:off x="7135206" y="4530137"/>
            <a:ext cx="1440160" cy="36004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203942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1960384" y="908720"/>
            <a:ext cx="5184576" cy="523220"/>
          </a:xfrm>
          <a:prstGeom prst="rect">
            <a:avLst/>
          </a:prstGeom>
          <a:noFill/>
        </p:spPr>
        <p:txBody>
          <a:bodyPr wrap="square" rtlCol="0">
            <a:spAutoFit/>
          </a:bodyPr>
          <a:lstStyle/>
          <a:p>
            <a:pPr algn="ctr"/>
            <a:r>
              <a:rPr lang="en-AU" sz="2800" b="1">
                <a:solidFill>
                  <a:prstClr val="black"/>
                </a:solidFill>
                <a:latin typeface="Comic Sans MS" panose="030F0702030302020204" pitchFamily="66" charset="0"/>
              </a:rPr>
              <a:t>Key Learning Areas</a:t>
            </a:r>
          </a:p>
        </p:txBody>
      </p:sp>
      <p:sp>
        <p:nvSpPr>
          <p:cNvPr id="5" name="Rectangle 4"/>
          <p:cNvSpPr/>
          <p:nvPr/>
        </p:nvSpPr>
        <p:spPr>
          <a:xfrm>
            <a:off x="1058208" y="1628800"/>
            <a:ext cx="7344816" cy="4262705"/>
          </a:xfrm>
          <a:prstGeom prst="rect">
            <a:avLst/>
          </a:prstGeom>
        </p:spPr>
        <p:txBody>
          <a:bodyPr wrap="square">
            <a:spAutoFit/>
          </a:bodyPr>
          <a:lstStyle/>
          <a:p>
            <a:r>
              <a:rPr lang="en-AU" altLang="en-US" sz="2400">
                <a:solidFill>
                  <a:prstClr val="black"/>
                </a:solidFill>
                <a:latin typeface="Comic Sans MS" panose="030F0702030302020204" pitchFamily="66" charset="0"/>
              </a:rPr>
              <a:t>Teachers deliver a curriculum in six Key Learning Areas:</a:t>
            </a:r>
          </a:p>
          <a:p>
            <a:pPr marL="342900" indent="-342900">
              <a:spcBef>
                <a:spcPts val="600"/>
              </a:spcBef>
              <a:spcAft>
                <a:spcPts val="600"/>
              </a:spcAft>
              <a:buFont typeface="Arial" panose="020B0604020202020204" pitchFamily="34" charset="0"/>
              <a:buChar char="•"/>
            </a:pPr>
            <a:r>
              <a:rPr lang="en-AU" altLang="en-US" sz="2400" b="1">
                <a:solidFill>
                  <a:prstClr val="black"/>
                </a:solidFill>
                <a:latin typeface="Comic Sans MS" panose="030F0702030302020204" pitchFamily="66" charset="0"/>
              </a:rPr>
              <a:t>English </a:t>
            </a:r>
          </a:p>
          <a:p>
            <a:pPr marL="342900" indent="-342900">
              <a:spcBef>
                <a:spcPts val="600"/>
              </a:spcBef>
              <a:spcAft>
                <a:spcPts val="600"/>
              </a:spcAft>
              <a:buFont typeface="Arial" panose="020B0604020202020204" pitchFamily="34" charset="0"/>
              <a:buChar char="•"/>
            </a:pPr>
            <a:r>
              <a:rPr lang="en-AU" altLang="en-US" sz="2400" b="1">
                <a:solidFill>
                  <a:prstClr val="black"/>
                </a:solidFill>
                <a:latin typeface="Comic Sans MS" panose="030F0702030302020204" pitchFamily="66" charset="0"/>
              </a:rPr>
              <a:t>Mathematics </a:t>
            </a:r>
            <a:endParaRPr lang="en-AU" altLang="en-US" sz="1400" b="1">
              <a:solidFill>
                <a:prstClr val="black"/>
              </a:solidFill>
              <a:latin typeface="Comic Sans MS" panose="030F0702030302020204" pitchFamily="66" charset="0"/>
            </a:endParaRPr>
          </a:p>
          <a:p>
            <a:pPr marL="342900" indent="-342900">
              <a:spcBef>
                <a:spcPts val="600"/>
              </a:spcBef>
              <a:spcAft>
                <a:spcPts val="600"/>
              </a:spcAft>
              <a:buFont typeface="Arial" panose="020B0604020202020204" pitchFamily="34" charset="0"/>
              <a:buChar char="•"/>
            </a:pPr>
            <a:r>
              <a:rPr lang="en-AU" altLang="en-US" sz="2400">
                <a:solidFill>
                  <a:prstClr val="black"/>
                </a:solidFill>
                <a:latin typeface="Comic Sans MS" panose="030F0702030302020204" pitchFamily="66" charset="0"/>
              </a:rPr>
              <a:t>Science and Technology</a:t>
            </a:r>
          </a:p>
          <a:p>
            <a:pPr marL="342900" indent="-342900">
              <a:spcBef>
                <a:spcPts val="600"/>
              </a:spcBef>
              <a:spcAft>
                <a:spcPts val="600"/>
              </a:spcAft>
              <a:buFont typeface="Arial" panose="020B0604020202020204" pitchFamily="34" charset="0"/>
              <a:buChar char="•"/>
            </a:pPr>
            <a:r>
              <a:rPr lang="en-AU" altLang="en-US" sz="2400">
                <a:solidFill>
                  <a:prstClr val="black"/>
                </a:solidFill>
                <a:latin typeface="Comic Sans MS" panose="030F0702030302020204" pitchFamily="66" charset="0"/>
              </a:rPr>
              <a:t>History &amp; Geography</a:t>
            </a:r>
          </a:p>
          <a:p>
            <a:pPr marL="342900" indent="-342900">
              <a:spcBef>
                <a:spcPts val="600"/>
              </a:spcBef>
              <a:spcAft>
                <a:spcPts val="600"/>
              </a:spcAft>
              <a:buFont typeface="Arial" panose="020B0604020202020204" pitchFamily="34" charset="0"/>
              <a:buChar char="•"/>
            </a:pPr>
            <a:r>
              <a:rPr lang="en-AU" altLang="en-US" sz="2400">
                <a:solidFill>
                  <a:prstClr val="black"/>
                </a:solidFill>
                <a:latin typeface="Comic Sans MS" panose="030F0702030302020204" pitchFamily="66" charset="0"/>
              </a:rPr>
              <a:t>Creative and Practical Arts</a:t>
            </a:r>
          </a:p>
          <a:p>
            <a:pPr marL="342900" indent="-342900">
              <a:spcBef>
                <a:spcPts val="600"/>
              </a:spcBef>
              <a:spcAft>
                <a:spcPts val="600"/>
              </a:spcAft>
              <a:buFont typeface="Arial" panose="020B0604020202020204" pitchFamily="34" charset="0"/>
              <a:buChar char="•"/>
            </a:pPr>
            <a:r>
              <a:rPr lang="en-AU" altLang="en-US" sz="2400">
                <a:solidFill>
                  <a:prstClr val="black"/>
                </a:solidFill>
                <a:latin typeface="Comic Sans MS" panose="030F0702030302020204" pitchFamily="66" charset="0"/>
              </a:rPr>
              <a:t>Personal Development, Health and Physical Education (PDHPE)</a:t>
            </a:r>
          </a:p>
        </p:txBody>
      </p:sp>
    </p:spTree>
    <p:extLst>
      <p:ext uri="{BB962C8B-B14F-4D97-AF65-F5344CB8AC3E}">
        <p14:creationId xmlns:p14="http://schemas.microsoft.com/office/powerpoint/2010/main" val="186677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1979712" y="888087"/>
            <a:ext cx="5184576" cy="523220"/>
          </a:xfrm>
          <a:prstGeom prst="rect">
            <a:avLst/>
          </a:prstGeom>
          <a:noFill/>
        </p:spPr>
        <p:txBody>
          <a:bodyPr wrap="square" rtlCol="0">
            <a:spAutoFit/>
          </a:bodyPr>
          <a:lstStyle/>
          <a:p>
            <a:pPr algn="ctr"/>
            <a:r>
              <a:rPr lang="en-AU" sz="2800" b="1">
                <a:solidFill>
                  <a:prstClr val="black"/>
                </a:solidFill>
                <a:latin typeface="Comic Sans MS" panose="030F0702030302020204" pitchFamily="66" charset="0"/>
              </a:rPr>
              <a:t>Unsure About Starting?</a:t>
            </a:r>
          </a:p>
        </p:txBody>
      </p:sp>
      <p:sp>
        <p:nvSpPr>
          <p:cNvPr id="7" name="Rectangle 3"/>
          <p:cNvSpPr txBox="1">
            <a:spLocks noChangeArrowheads="1"/>
          </p:cNvSpPr>
          <p:nvPr/>
        </p:nvSpPr>
        <p:spPr>
          <a:xfrm>
            <a:off x="1115616" y="1268760"/>
            <a:ext cx="7155735" cy="45893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AU" altLang="en-US" sz="2800">
              <a:solidFill>
                <a:prstClr val="black">
                  <a:tint val="75000"/>
                </a:prstClr>
              </a:solidFill>
            </a:endParaRPr>
          </a:p>
        </p:txBody>
      </p:sp>
      <p:sp>
        <p:nvSpPr>
          <p:cNvPr id="6" name="Rectangle 5"/>
          <p:cNvSpPr/>
          <p:nvPr/>
        </p:nvSpPr>
        <p:spPr>
          <a:xfrm>
            <a:off x="899592" y="1926149"/>
            <a:ext cx="7731799" cy="3447098"/>
          </a:xfrm>
          <a:prstGeom prst="rect">
            <a:avLst/>
          </a:prstGeom>
        </p:spPr>
        <p:txBody>
          <a:bodyPr wrap="square">
            <a:spAutoFit/>
          </a:bodyPr>
          <a:lstStyle/>
          <a:p>
            <a:pPr marL="274320" lvl="0" indent="-274320">
              <a:spcBef>
                <a:spcPts val="600"/>
              </a:spcBef>
              <a:spcAft>
                <a:spcPts val="600"/>
              </a:spcAft>
              <a:buClr>
                <a:srgbClr val="0BD0D9"/>
              </a:buClr>
              <a:buSzPct val="95000"/>
              <a:buFont typeface="Wingdings 2"/>
              <a:buChar char=""/>
              <a:defRPr/>
            </a:pPr>
            <a:r>
              <a:rPr lang="en-US" sz="2400">
                <a:solidFill>
                  <a:prstClr val="black"/>
                </a:solidFill>
                <a:latin typeface="Comic Sans MS" panose="030F0702030302020204" pitchFamily="66" charset="0"/>
              </a:rPr>
              <a:t>Recent theories</a:t>
            </a:r>
          </a:p>
          <a:p>
            <a:pPr marL="274320" lvl="0" indent="-274320">
              <a:spcBef>
                <a:spcPts val="600"/>
              </a:spcBef>
              <a:spcAft>
                <a:spcPts val="600"/>
              </a:spcAft>
              <a:buClr>
                <a:srgbClr val="0BD0D9"/>
              </a:buClr>
              <a:buSzPct val="95000"/>
              <a:buFont typeface="Wingdings 2"/>
              <a:buChar char=""/>
              <a:defRPr/>
            </a:pPr>
            <a:r>
              <a:rPr lang="en-US" sz="2400">
                <a:solidFill>
                  <a:prstClr val="black"/>
                </a:solidFill>
                <a:latin typeface="Comic Sans MS" panose="030F0702030302020204" pitchFamily="66" charset="0"/>
              </a:rPr>
              <a:t>People to seek assistance or advice from</a:t>
            </a:r>
          </a:p>
          <a:p>
            <a:pPr marL="274320" lvl="0" indent="-274320">
              <a:spcBef>
                <a:spcPts val="600"/>
              </a:spcBef>
              <a:spcAft>
                <a:spcPts val="600"/>
              </a:spcAft>
              <a:buClr>
                <a:srgbClr val="0BD0D9"/>
              </a:buClr>
              <a:buSzPct val="95000"/>
              <a:buFont typeface="Wingdings 2"/>
              <a:buChar char=""/>
              <a:defRPr/>
            </a:pPr>
            <a:r>
              <a:rPr lang="en-US" sz="2400">
                <a:solidFill>
                  <a:prstClr val="black"/>
                </a:solidFill>
                <a:latin typeface="Comic Sans MS" panose="030F0702030302020204" pitchFamily="66" charset="0"/>
              </a:rPr>
              <a:t>Positive and Negative list</a:t>
            </a:r>
          </a:p>
          <a:p>
            <a:pPr marL="274320" lvl="0" indent="-274320">
              <a:spcBef>
                <a:spcPts val="600"/>
              </a:spcBef>
              <a:spcAft>
                <a:spcPts val="600"/>
              </a:spcAft>
              <a:buClr>
                <a:srgbClr val="0BD0D9"/>
              </a:buClr>
              <a:buSzPct val="95000"/>
              <a:buFont typeface="Wingdings 2"/>
              <a:buChar char=""/>
              <a:defRPr/>
            </a:pPr>
            <a:r>
              <a:rPr lang="en-US" sz="2400">
                <a:solidFill>
                  <a:prstClr val="black"/>
                </a:solidFill>
                <a:latin typeface="Comic Sans MS" panose="030F0702030302020204" pitchFamily="66" charset="0"/>
              </a:rPr>
              <a:t>Speak to the Kindergarten teachers about your concerns. We will be very honest</a:t>
            </a:r>
          </a:p>
          <a:p>
            <a:pPr marL="274320" lvl="0" indent="-274320">
              <a:spcBef>
                <a:spcPts val="600"/>
              </a:spcBef>
              <a:spcAft>
                <a:spcPts val="600"/>
              </a:spcAft>
              <a:buClr>
                <a:srgbClr val="0BD0D9"/>
              </a:buClr>
              <a:buSzPct val="95000"/>
              <a:buFont typeface="Wingdings 2"/>
              <a:buChar char=""/>
              <a:defRPr/>
            </a:pPr>
            <a:r>
              <a:rPr lang="en-US" sz="2400">
                <a:solidFill>
                  <a:prstClr val="black"/>
                </a:solidFill>
                <a:latin typeface="Comic Sans MS" panose="030F0702030302020204" pitchFamily="66" charset="0"/>
              </a:rPr>
              <a:t>Things we can do at Copacabana to help</a:t>
            </a:r>
          </a:p>
          <a:p>
            <a:pPr marL="274320" lvl="0" indent="-274320">
              <a:spcBef>
                <a:spcPts val="600"/>
              </a:spcBef>
              <a:spcAft>
                <a:spcPts val="600"/>
              </a:spcAft>
              <a:buClr>
                <a:srgbClr val="0BD0D9"/>
              </a:buClr>
              <a:buSzPct val="95000"/>
              <a:buFont typeface="Wingdings 2"/>
              <a:buChar char=""/>
              <a:defRPr/>
            </a:pPr>
            <a:r>
              <a:rPr lang="en-US" sz="2400">
                <a:solidFill>
                  <a:prstClr val="black"/>
                </a:solidFill>
                <a:latin typeface="Comic Sans MS" panose="030F0702030302020204" pitchFamily="66" charset="0"/>
              </a:rPr>
              <a:t>Ultimately the choice is up to the parent</a:t>
            </a:r>
          </a:p>
        </p:txBody>
      </p:sp>
    </p:spTree>
    <p:extLst>
      <p:ext uri="{BB962C8B-B14F-4D97-AF65-F5344CB8AC3E}">
        <p14:creationId xmlns:p14="http://schemas.microsoft.com/office/powerpoint/2010/main" val="405019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F8680283E1194282B4E58C2DE10B9E" ma:contentTypeVersion="15" ma:contentTypeDescription="Create a new document." ma:contentTypeScope="" ma:versionID="77686119a9ccfc39b1e56ccf33a2f445">
  <xsd:schema xmlns:xsd="http://www.w3.org/2001/XMLSchema" xmlns:xs="http://www.w3.org/2001/XMLSchema" xmlns:p="http://schemas.microsoft.com/office/2006/metadata/properties" xmlns:ns2="414cc3f4-09e2-4501-9337-30f379fdc506" xmlns:ns3="c496f2b0-75d3-46ec-aaa3-adcd25c2c74f" targetNamespace="http://schemas.microsoft.com/office/2006/metadata/properties" ma:root="true" ma:fieldsID="45fa18991f2ffc9c345372f60a47d100" ns2:_="" ns3:_="">
    <xsd:import namespace="414cc3f4-09e2-4501-9337-30f379fdc506"/>
    <xsd:import namespace="c496f2b0-75d3-46ec-aaa3-adcd25c2c7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cc3f4-09e2-4501-9337-30f379fdc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96f2b0-75d3-46ec-aaa3-adcd25c2c7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ea30e25-2579-4282-91d5-a33336717bed}" ma:internalName="TaxCatchAll" ma:showField="CatchAllData" ma:web="c496f2b0-75d3-46ec-aaa3-adcd25c2c7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496f2b0-75d3-46ec-aaa3-adcd25c2c74f" xsi:nil="true"/>
    <lcf76f155ced4ddcb4097134ff3c332f xmlns="414cc3f4-09e2-4501-9337-30f379fdc50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E45062-9114-484F-90A9-4763021CA4F8}">
  <ds:schemaRefs>
    <ds:schemaRef ds:uri="414cc3f4-09e2-4501-9337-30f379fdc506"/>
    <ds:schemaRef ds:uri="c496f2b0-75d3-46ec-aaa3-adcd25c2c7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4494D9-242E-4B0D-B59F-2414DD9DC0E8}">
  <ds:schemaRefs>
    <ds:schemaRef ds:uri="c496f2b0-75d3-46ec-aaa3-adcd25c2c74f"/>
    <ds:schemaRef ds:uri="http://purl.org/dc/elements/1.1/"/>
    <ds:schemaRef ds:uri="http://schemas.microsoft.com/office/infopath/2007/PartnerControls"/>
    <ds:schemaRef ds:uri="http://schemas.microsoft.com/office/2006/documentManagement/types"/>
    <ds:schemaRef ds:uri="414cc3f4-09e2-4501-9337-30f379fdc506"/>
    <ds:schemaRef ds:uri="http://purl.org/dc/dcmitype/"/>
    <ds:schemaRef ds:uri="http://schemas.openxmlformats.org/package/2006/metadata/core-propertie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0A633B0-5FE5-44D8-8686-FC051885B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298</TotalTime>
  <Words>2117</Words>
  <Application>Microsoft Office PowerPoint</Application>
  <PresentationFormat>On-screen Show (4:3)</PresentationFormat>
  <Paragraphs>209</Paragraphs>
  <Slides>23</Slides>
  <Notes>21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Calibri</vt:lpstr>
      <vt:lpstr>Comic Sans MS</vt:lpstr>
      <vt:lpstr>Constantia</vt:lpstr>
      <vt:lpstr>Tempus Sans ITC</vt:lpstr>
      <vt:lpstr>Wingdings 2</vt:lpstr>
      <vt:lpstr>Flow</vt:lpstr>
      <vt:lpstr>Office Theme</vt:lpstr>
      <vt:lpstr>2_Office Theme</vt:lpstr>
      <vt:lpstr>3_Office Theme</vt:lpstr>
      <vt:lpstr>Welcome to Copacabana Public School Headstart 2023</vt:lpstr>
      <vt:lpstr>PowerPoint Presentation</vt:lpstr>
      <vt:lpstr>Vision &amp; Motto</vt:lpstr>
      <vt:lpstr>P &amp; C</vt:lpstr>
      <vt:lpstr>Principal Welcome</vt:lpstr>
      <vt:lpstr>Uniforms</vt:lpstr>
      <vt:lpstr>PowerPoint Presentation</vt:lpstr>
      <vt:lpstr>PowerPoint Presentation</vt:lpstr>
      <vt:lpstr>PowerPoint Presentation</vt:lpstr>
      <vt:lpstr>PowerPoint Presentation</vt:lpstr>
      <vt:lpstr>          What is Best Start?</vt:lpstr>
      <vt:lpstr>How will the assessment be done?</vt:lpstr>
      <vt:lpstr>What information do parents receive?</vt:lpstr>
      <vt:lpstr>How to book in for your Best Start Assessment</vt:lpstr>
      <vt:lpstr>PowerPoint Presentation</vt:lpstr>
      <vt:lpstr>PowerPoint Presentation</vt:lpstr>
      <vt:lpstr>PowerPoint Presentation</vt:lpstr>
      <vt:lpstr>PowerPoint Presentation</vt:lpstr>
      <vt:lpstr>Now they Have Started</vt:lpstr>
      <vt:lpstr>Now they Have Started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Copacabana Public School Headstart 2017</dc:title>
  <dc:creator>Annette</dc:creator>
  <cp:lastModifiedBy>Nadine Lucas (Nadine Lucas)</cp:lastModifiedBy>
  <cp:revision>18</cp:revision>
  <cp:lastPrinted>2023-09-19T04:14:26Z</cp:lastPrinted>
  <dcterms:created xsi:type="dcterms:W3CDTF">2016-11-08T10:08:50Z</dcterms:created>
  <dcterms:modified xsi:type="dcterms:W3CDTF">2023-11-10T01:30:26Z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0x010100B8F8680283E1194282B4E58C2DE10B9E</vt:lpwstr>
  </property>
  <property fmtid="{D5CDD505-2E9C-101B-9397-08002B2CF9AE}" pid="3" name="MediaServiceImageTags">
    <vt:lpwstr/>
  </property>
</Properties>
</file>